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60" r:id="rId2"/>
    <p:sldId id="261" r:id="rId3"/>
    <p:sldId id="262" r:id="rId4"/>
    <p:sldId id="263" r:id="rId5"/>
    <p:sldId id="264" r:id="rId6"/>
    <p:sldId id="265" r:id="rId7"/>
    <p:sldId id="266" r:id="rId8"/>
    <p:sldId id="267" r:id="rId9"/>
    <p:sldId id="268" r:id="rId10"/>
    <p:sldId id="269" r:id="rId11"/>
    <p:sldId id="270" r:id="rId12"/>
    <p:sldId id="272" r:id="rId13"/>
    <p:sldId id="271" r:id="rId14"/>
    <p:sldId id="273" r:id="rId15"/>
    <p:sldId id="274" r:id="rId16"/>
    <p:sldId id="283" r:id="rId17"/>
    <p:sldId id="277" r:id="rId18"/>
    <p:sldId id="275" r:id="rId19"/>
    <p:sldId id="278" r:id="rId20"/>
    <p:sldId id="276" r:id="rId21"/>
    <p:sldId id="279" r:id="rId22"/>
    <p:sldId id="280" r:id="rId23"/>
    <p:sldId id="281" r:id="rId24"/>
    <p:sldId id="282" r:id="rId2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B4DCFA"/>
    <a:srgbClr val="E3F2FD"/>
    <a:srgbClr val="F8FBFE"/>
    <a:srgbClr val="DFF5EF"/>
    <a:srgbClr val="E5E9F7"/>
    <a:srgbClr val="FC401A"/>
    <a:srgbClr val="987E8C"/>
    <a:srgbClr val="FEDAFD"/>
    <a:srgbClr val="FFEE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881" autoAdjust="0"/>
  </p:normalViewPr>
  <p:slideViewPr>
    <p:cSldViewPr>
      <p:cViewPr>
        <p:scale>
          <a:sx n="100" d="100"/>
          <a:sy n="100" d="100"/>
        </p:scale>
        <p:origin x="58" y="-109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maritasamsung\Desktop\Clases%20Te&#243;ricas%202,%203%20y%204\Estado%20Civil%20de%20los%20480%20individuos%20de%20la%20Base.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Hoja_de_c_lculo_de_Microsoft_Excel.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rgbClr val="C0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'Grado de Acuerdo'!$A$2:$A$6</c:f>
              <c:strCache>
                <c:ptCount val="5"/>
                <c:pt idx="0">
                  <c:v>Muy en Desacuerdo</c:v>
                </c:pt>
                <c:pt idx="1">
                  <c:v>Desacuerdo</c:v>
                </c:pt>
                <c:pt idx="2">
                  <c:v>Indiferente</c:v>
                </c:pt>
                <c:pt idx="3">
                  <c:v>Acuerdo</c:v>
                </c:pt>
                <c:pt idx="4">
                  <c:v>Muy de Acuerdo</c:v>
                </c:pt>
              </c:strCache>
            </c:strRef>
          </c:cat>
          <c:val>
            <c:numRef>
              <c:f>'Grado de Acuerdo'!$B$2:$B$6</c:f>
              <c:numCache>
                <c:formatCode>General</c:formatCode>
                <c:ptCount val="5"/>
                <c:pt idx="0">
                  <c:v>50</c:v>
                </c:pt>
                <c:pt idx="1">
                  <c:v>60</c:v>
                </c:pt>
                <c:pt idx="2">
                  <c:v>70</c:v>
                </c:pt>
                <c:pt idx="3">
                  <c:v>150</c:v>
                </c:pt>
                <c:pt idx="4">
                  <c:v>170</c:v>
                </c:pt>
              </c:numCache>
            </c:numRef>
          </c:val>
          <c:extLst>
            <c:ext xmlns:c16="http://schemas.microsoft.com/office/drawing/2014/chart" uri="{C3380CC4-5D6E-409C-BE32-E72D297353CC}">
              <c16:uniqueId val="{00000000-9FC9-4749-9679-90CBC8F36378}"/>
            </c:ext>
          </c:extLst>
        </c:ser>
        <c:dLbls>
          <c:showLegendKey val="0"/>
          <c:showVal val="1"/>
          <c:showCatName val="0"/>
          <c:showSerName val="0"/>
          <c:showPercent val="0"/>
          <c:showBubbleSize val="0"/>
        </c:dLbls>
        <c:gapWidth val="150"/>
        <c:overlap val="-25"/>
        <c:axId val="95096832"/>
        <c:axId val="76502080"/>
      </c:barChart>
      <c:catAx>
        <c:axId val="95096832"/>
        <c:scaling>
          <c:orientation val="minMax"/>
        </c:scaling>
        <c:delete val="0"/>
        <c:axPos val="b"/>
        <c:title>
          <c:tx>
            <c:rich>
              <a:bodyPr/>
              <a:lstStyle/>
              <a:p>
                <a:pPr>
                  <a:defRPr/>
                </a:pPr>
                <a:r>
                  <a:rPr lang="en-US" dirty="0" err="1"/>
                  <a:t>Grado</a:t>
                </a:r>
                <a:r>
                  <a:rPr lang="en-US" dirty="0"/>
                  <a:t> de </a:t>
                </a:r>
                <a:r>
                  <a:rPr lang="en-US" dirty="0" err="1"/>
                  <a:t>Acuerdo</a:t>
                </a:r>
                <a:r>
                  <a:rPr lang="en-US" dirty="0"/>
                  <a:t> ante </a:t>
                </a:r>
                <a:r>
                  <a:rPr lang="en-US" dirty="0" smtClean="0"/>
                  <a:t>la </a:t>
                </a:r>
                <a:r>
                  <a:rPr lang="en-US" dirty="0" err="1" smtClean="0"/>
                  <a:t>propuesta</a:t>
                </a:r>
                <a:r>
                  <a:rPr lang="en-US" dirty="0" smtClean="0"/>
                  <a:t> de </a:t>
                </a:r>
                <a:r>
                  <a:rPr lang="en-US" dirty="0" err="1" smtClean="0"/>
                  <a:t>anualizar</a:t>
                </a:r>
                <a:r>
                  <a:rPr lang="en-US" dirty="0" smtClean="0"/>
                  <a:t> </a:t>
                </a:r>
                <a:r>
                  <a:rPr lang="en-US" dirty="0" err="1" smtClean="0"/>
                  <a:t>Estadística</a:t>
                </a:r>
                <a:endParaRPr lang="en-US" dirty="0"/>
              </a:p>
            </c:rich>
          </c:tx>
          <c:layout>
            <c:manualLayout>
              <c:xMode val="edge"/>
              <c:yMode val="edge"/>
              <c:x val="0.29631379541667141"/>
              <c:y val="0.92745448918374152"/>
            </c:manualLayout>
          </c:layout>
          <c:overlay val="0"/>
        </c:title>
        <c:numFmt formatCode="General" sourceLinked="0"/>
        <c:majorTickMark val="none"/>
        <c:minorTickMark val="none"/>
        <c:tickLblPos val="nextTo"/>
        <c:crossAx val="76502080"/>
        <c:crosses val="autoZero"/>
        <c:auto val="1"/>
        <c:lblAlgn val="ctr"/>
        <c:lblOffset val="100"/>
        <c:noMultiLvlLbl val="0"/>
      </c:catAx>
      <c:valAx>
        <c:axId val="76502080"/>
        <c:scaling>
          <c:orientation val="minMax"/>
        </c:scaling>
        <c:delete val="0"/>
        <c:axPos val="l"/>
        <c:title>
          <c:tx>
            <c:rich>
              <a:bodyPr rot="-5400000" vert="horz"/>
              <a:lstStyle/>
              <a:p>
                <a:pPr>
                  <a:defRPr/>
                </a:pPr>
                <a:r>
                  <a:rPr lang="es-AR"/>
                  <a:t>Frecuencia</a:t>
                </a:r>
              </a:p>
            </c:rich>
          </c:tx>
          <c:layout/>
          <c:overlay val="0"/>
        </c:title>
        <c:numFmt formatCode="General" sourceLinked="1"/>
        <c:majorTickMark val="out"/>
        <c:minorTickMark val="none"/>
        <c:tickLblPos val="nextTo"/>
        <c:crossAx val="95096832"/>
        <c:crosses val="autoZero"/>
        <c:crossBetween val="between"/>
      </c:valAx>
      <c:spPr>
        <a:noFill/>
        <a:ln w="25400">
          <a:noFill/>
        </a:ln>
      </c:spPr>
    </c:plotArea>
    <c:plotVisOnly val="1"/>
    <c:dispBlanksAs val="gap"/>
    <c:showDLblsOverMax val="0"/>
  </c:chart>
  <c:spPr>
    <a:solidFill>
      <a:srgbClr val="FFFFFF">
        <a:lumMod val="85000"/>
      </a:srgbClr>
    </a:solidFill>
    <a:ln w="57150">
      <a:solidFill>
        <a:srgbClr val="FFFFFF">
          <a:lumMod val="50000"/>
        </a:srgbClr>
      </a:solid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invertIfNegative val="0"/>
          <c:val>
            <c:numRef>
              <c:f>Hoja1!$A$1:$A$6</c:f>
              <c:numCache>
                <c:formatCode>General</c:formatCode>
                <c:ptCount val="6"/>
                <c:pt idx="0">
                  <c:v>2</c:v>
                </c:pt>
                <c:pt idx="1">
                  <c:v>10</c:v>
                </c:pt>
                <c:pt idx="2">
                  <c:v>3</c:v>
                </c:pt>
                <c:pt idx="3">
                  <c:v>3</c:v>
                </c:pt>
                <c:pt idx="4">
                  <c:v>1</c:v>
                </c:pt>
                <c:pt idx="5">
                  <c:v>1</c:v>
                </c:pt>
              </c:numCache>
            </c:numRef>
          </c:val>
          <c:extLst>
            <c:ext xmlns:c16="http://schemas.microsoft.com/office/drawing/2014/chart" uri="{C3380CC4-5D6E-409C-BE32-E72D297353CC}">
              <c16:uniqueId val="{00000000-81DA-45C5-BBB6-CAC7D6B6B7EA}"/>
            </c:ext>
          </c:extLst>
        </c:ser>
        <c:ser>
          <c:idx val="1"/>
          <c:order val="1"/>
          <c:invertIfNegative val="0"/>
          <c:val>
            <c:numRef>
              <c:f>Hoja1!$B$1:$B$6</c:f>
              <c:numCache>
                <c:formatCode>General</c:formatCode>
                <c:ptCount val="6"/>
                <c:pt idx="0">
                  <c:v>2</c:v>
                </c:pt>
                <c:pt idx="1">
                  <c:v>5</c:v>
                </c:pt>
                <c:pt idx="2">
                  <c:v>6</c:v>
                </c:pt>
                <c:pt idx="3">
                  <c:v>4</c:v>
                </c:pt>
                <c:pt idx="4">
                  <c:v>2</c:v>
                </c:pt>
                <c:pt idx="5">
                  <c:v>1</c:v>
                </c:pt>
              </c:numCache>
            </c:numRef>
          </c:val>
          <c:extLst>
            <c:ext xmlns:c16="http://schemas.microsoft.com/office/drawing/2014/chart" uri="{C3380CC4-5D6E-409C-BE32-E72D297353CC}">
              <c16:uniqueId val="{00000001-81DA-45C5-BBB6-CAC7D6B6B7EA}"/>
            </c:ext>
          </c:extLst>
        </c:ser>
        <c:dLbls>
          <c:showLegendKey val="0"/>
          <c:showVal val="0"/>
          <c:showCatName val="0"/>
          <c:showSerName val="0"/>
          <c:showPercent val="0"/>
          <c:showBubbleSize val="0"/>
        </c:dLbls>
        <c:gapWidth val="150"/>
        <c:axId val="35036160"/>
        <c:axId val="92894272"/>
      </c:barChart>
      <c:catAx>
        <c:axId val="35036160"/>
        <c:scaling>
          <c:orientation val="minMax"/>
        </c:scaling>
        <c:delete val="0"/>
        <c:axPos val="b"/>
        <c:majorTickMark val="out"/>
        <c:minorTickMark val="none"/>
        <c:tickLblPos val="nextTo"/>
        <c:crossAx val="92894272"/>
        <c:crosses val="autoZero"/>
        <c:auto val="1"/>
        <c:lblAlgn val="ctr"/>
        <c:lblOffset val="100"/>
        <c:noMultiLvlLbl val="0"/>
      </c:catAx>
      <c:valAx>
        <c:axId val="92894272"/>
        <c:scaling>
          <c:orientation val="minMax"/>
        </c:scaling>
        <c:delete val="0"/>
        <c:axPos val="l"/>
        <c:majorGridlines/>
        <c:numFmt formatCode="General" sourceLinked="1"/>
        <c:majorTickMark val="out"/>
        <c:minorTickMark val="none"/>
        <c:tickLblPos val="nextTo"/>
        <c:crossAx val="35036160"/>
        <c:crosses val="autoZero"/>
        <c:crossBetween val="between"/>
      </c:valAx>
    </c:plotArea>
    <c:legend>
      <c:legendPos val="r"/>
      <c:layout>
        <c:manualLayout>
          <c:xMode val="edge"/>
          <c:yMode val="edge"/>
          <c:x val="0.85197309711286096"/>
          <c:y val="0.4116531787693205"/>
          <c:w val="0.12858245844269467"/>
          <c:h val="0.16743438320209975"/>
        </c:manualLayout>
      </c:layout>
      <c:overlay val="0"/>
    </c:legend>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0.89189</cdr:x>
      <cdr:y>0.488</cdr:y>
    </cdr:from>
    <cdr:to>
      <cdr:x>1</cdr:x>
      <cdr:y>0.59452</cdr:y>
    </cdr:to>
    <cdr:sp macro="" textlink="">
      <cdr:nvSpPr>
        <cdr:cNvPr id="3" name="Cuadro de texto 2"/>
        <cdr:cNvSpPr txBox="1">
          <a:spLocks xmlns:a="http://schemas.openxmlformats.org/drawingml/2006/main" noChangeArrowheads="1"/>
        </cdr:cNvSpPr>
      </cdr:nvSpPr>
      <cdr:spPr bwMode="auto">
        <a:xfrm xmlns:a="http://schemas.openxmlformats.org/drawingml/2006/main">
          <a:off x="4526280" y="1357274"/>
          <a:ext cx="548640" cy="296265"/>
        </a:xfrm>
        <a:prstGeom xmlns:a="http://schemas.openxmlformats.org/drawingml/2006/main" prst="rect">
          <a:avLst/>
        </a:prstGeom>
        <a:solidFill xmlns:a="http://schemas.openxmlformats.org/drawingml/2006/main">
          <a:srgbClr val="F8FBFE"/>
        </a:solidFill>
        <a:ln xmlns:a="http://schemas.openxmlformats.org/drawingml/2006/main" w="9525">
          <a:noFill/>
          <a:miter lim="800000"/>
          <a:headEnd/>
          <a:tailEnd/>
        </a:ln>
      </cdr:spPr>
      <cdr:txBody>
        <a:bodyPr xmlns:a="http://schemas.openxmlformats.org/drawingml/2006/main" rot="0" vert="horz" wrap="square" lIns="91440" tIns="45720" rIns="91440" bIns="45720" anchor="t" anchorCtr="0">
          <a:noAutofit/>
        </a:bodyPr>
        <a:lstStyle xmlns:a="http://schemas.openxmlformats.org/drawingml/2006/main"/>
        <a:p xmlns:a="http://schemas.openxmlformats.org/drawingml/2006/main">
          <a:pPr algn="ctr"/>
          <a:r>
            <a:rPr lang="es-ES" sz="900" dirty="0">
              <a:latin typeface="Arial Narrow" panose="020B0606020202030204" pitchFamily="34" charset="0"/>
            </a:rPr>
            <a:t>Mujeres</a:t>
          </a:r>
        </a:p>
      </cdr:txBody>
    </cdr:sp>
  </cdr:relSizeAnchor>
  <cdr:relSizeAnchor xmlns:cdr="http://schemas.openxmlformats.org/drawingml/2006/chartDrawing">
    <cdr:from>
      <cdr:x>0.89189</cdr:x>
      <cdr:y>0.39644</cdr:y>
    </cdr:from>
    <cdr:to>
      <cdr:x>1</cdr:x>
      <cdr:y>0.49507</cdr:y>
    </cdr:to>
    <cdr:sp macro="" textlink="">
      <cdr:nvSpPr>
        <cdr:cNvPr id="4" name="Cuadro de texto 2"/>
        <cdr:cNvSpPr txBox="1">
          <a:spLocks xmlns:a="http://schemas.openxmlformats.org/drawingml/2006/main" noChangeArrowheads="1"/>
        </cdr:cNvSpPr>
      </cdr:nvSpPr>
      <cdr:spPr bwMode="auto">
        <a:xfrm xmlns:a="http://schemas.openxmlformats.org/drawingml/2006/main">
          <a:off x="4526280" y="1102618"/>
          <a:ext cx="548640" cy="274320"/>
        </a:xfrm>
        <a:prstGeom xmlns:a="http://schemas.openxmlformats.org/drawingml/2006/main" prst="rect">
          <a:avLst/>
        </a:prstGeom>
        <a:solidFill xmlns:a="http://schemas.openxmlformats.org/drawingml/2006/main">
          <a:srgbClr val="F8FBFE"/>
        </a:solidFill>
        <a:ln xmlns:a="http://schemas.openxmlformats.org/drawingml/2006/main" w="9525">
          <a:noFill/>
          <a:miter lim="800000"/>
          <a:headEnd/>
          <a:tailEnd/>
        </a:ln>
      </cdr:spPr>
      <cdr:txBody>
        <a:bodyPr xmlns:a="http://schemas.openxmlformats.org/drawingml/2006/main" rot="0" vert="horz" wrap="square" lIns="91440" tIns="45720" rIns="91440" bIns="45720" anchor="t" anchorCtr="0">
          <a:noAutofit/>
        </a:bodyPr>
        <a:lstStyle xmlns:a="http://schemas.openxmlformats.org/drawingml/2006/main"/>
        <a:p xmlns:a="http://schemas.openxmlformats.org/drawingml/2006/main">
          <a:pPr algn="just">
            <a:lnSpc>
              <a:spcPct val="115000"/>
            </a:lnSpc>
            <a:spcAft>
              <a:spcPts val="1000"/>
            </a:spcAft>
          </a:pPr>
          <a:r>
            <a:rPr lang="es-ES" sz="900" dirty="0">
              <a:effectLst/>
              <a:latin typeface="Arial Narrow"/>
              <a:ea typeface="Calibri"/>
              <a:cs typeface="Times New Roman"/>
            </a:rPr>
            <a:t>Varones</a:t>
          </a:r>
          <a:endParaRPr lang="es-ES" sz="1100" dirty="0">
            <a:effectLst/>
            <a:latin typeface="Calibri"/>
            <a:ea typeface="Calibri"/>
            <a:cs typeface="Times New Roman"/>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1559A5-79A2-4442-B0CF-D7635F11A833}" type="datetimeFigureOut">
              <a:rPr lang="es-ES" smtClean="0"/>
              <a:t>01/09/2020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F04C82-D33E-4DA9-9EE1-A9C23A420E59}" type="slidenum">
              <a:rPr lang="es-ES" smtClean="0"/>
              <a:t>‹Nº›</a:t>
            </a:fld>
            <a:endParaRPr lang="es-ES"/>
          </a:p>
        </p:txBody>
      </p:sp>
    </p:spTree>
    <p:extLst>
      <p:ext uri="{BB962C8B-B14F-4D97-AF65-F5344CB8AC3E}">
        <p14:creationId xmlns:p14="http://schemas.microsoft.com/office/powerpoint/2010/main" val="1223661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t>01/09/2020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t>01/09/2020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t>01/09/2020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A847CFC-816F-41D0-AAC0-9BF4FEBC753E}" type="datetimeFigureOut">
              <a:rPr lang="es-ES" smtClean="0"/>
              <a:t>01/09/2020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t>01/09/2020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A847CFC-816F-41D0-AAC0-9BF4FEBC753E}" type="datetimeFigureOut">
              <a:rPr lang="es-ES" smtClean="0"/>
              <a:t>01/09/2020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s-ES" smtClean="0"/>
              <a:t>Haga clic para modificar el estilo de texto del patrón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A847CFC-816F-41D0-AAC0-9BF4FEBC753E}" type="datetimeFigureOut">
              <a:rPr lang="es-ES" smtClean="0"/>
              <a:t>01/09/2020</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32FADFE-3B8F-471C-ABF0-DBC7717ECBBC}" type="slidenum">
              <a:rPr lang="es-ES" smtClean="0"/>
              <a:t>‹Nº›</a:t>
            </a:fld>
            <a:endParaRPr lang="es-ES"/>
          </a:p>
        </p:txBody>
      </p:sp>
      <p:sp>
        <p:nvSpPr>
          <p:cNvPr id="10" name="Title 9"/>
          <p:cNvSpPr>
            <a:spLocks noGrp="1"/>
          </p:cNvSpPr>
          <p:nvPr>
            <p:ph type="title"/>
          </p:nvPr>
        </p:nvSpPr>
        <p:spPr/>
        <p:txBody>
          <a:body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A847CFC-816F-41D0-AAC0-9BF4FEBC753E}" type="datetimeFigureOut">
              <a:rPr lang="es-ES" smtClean="0"/>
              <a:t>01/09/2020</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47CFC-816F-41D0-AAC0-9BF4FEBC753E}" type="datetimeFigureOut">
              <a:rPr lang="es-ES" smtClean="0"/>
              <a:t>01/09/2020</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t>01/09/2020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t>01/09/2020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A847CFC-816F-41D0-AAC0-9BF4FEBC753E}" type="datetimeFigureOut">
              <a:rPr lang="es-ES" smtClean="0"/>
              <a:t>01/09/2020</a:t>
            </a:fld>
            <a:endParaRPr lang="es-E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s-E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32FADFE-3B8F-471C-ABF0-DBC7717ECBB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3289" y="4372168"/>
            <a:ext cx="6512511" cy="1649120"/>
          </a:xfrm>
        </p:spPr>
        <p:txBody>
          <a:bodyPr/>
          <a:lstStyle/>
          <a:p>
            <a:pPr marL="0" indent="0">
              <a:buNone/>
            </a:pPr>
            <a:r>
              <a:rPr lang="es-ES" dirty="0" smtClean="0"/>
              <a:t>Distribuciones </a:t>
            </a:r>
            <a:r>
              <a:rPr lang="es-ES" smtClean="0"/>
              <a:t>de Frecuencia</a:t>
            </a:r>
            <a:endParaRPr lang="es-ES" dirty="0"/>
          </a:p>
        </p:txBody>
      </p:sp>
      <p:sp>
        <p:nvSpPr>
          <p:cNvPr id="4" name="3 Marcador de contenido"/>
          <p:cNvSpPr>
            <a:spLocks noGrp="1"/>
          </p:cNvSpPr>
          <p:nvPr>
            <p:ph sz="quarter" idx="13"/>
          </p:nvPr>
        </p:nvSpPr>
        <p:spPr>
          <a:xfrm>
            <a:off x="1143000" y="731520"/>
            <a:ext cx="6957392" cy="2841496"/>
          </a:xfrm>
        </p:spPr>
        <p:txBody>
          <a:bodyPr>
            <a:normAutofit/>
          </a:bodyPr>
          <a:lstStyle/>
          <a:p>
            <a:pPr marL="45720" indent="0">
              <a:buNone/>
            </a:pPr>
            <a:r>
              <a:rPr lang="es-ES" b="1" dirty="0" smtClean="0"/>
              <a:t>Frecuencias absoluta, relativa y porcentual</a:t>
            </a:r>
          </a:p>
          <a:p>
            <a:pPr marL="45720" indent="0">
              <a:buNone/>
            </a:pPr>
            <a:r>
              <a:rPr lang="es-ES" b="1" dirty="0" smtClean="0"/>
              <a:t>Tabla de distribución de frecuencias</a:t>
            </a:r>
          </a:p>
          <a:p>
            <a:pPr marL="45720" lvl="0" indent="0">
              <a:buClr>
                <a:srgbClr val="F14124">
                  <a:lumMod val="75000"/>
                </a:srgbClr>
              </a:buClr>
              <a:buNone/>
            </a:pPr>
            <a:r>
              <a:rPr lang="es-ES" b="1" dirty="0" smtClean="0">
                <a:solidFill>
                  <a:prstClr val="black">
                    <a:lumMod val="75000"/>
                    <a:lumOff val="25000"/>
                  </a:prstClr>
                </a:solidFill>
              </a:rPr>
              <a:t>Gráfico de sectores o Diagrama </a:t>
            </a:r>
            <a:r>
              <a:rPr lang="es-ES" b="1" dirty="0">
                <a:solidFill>
                  <a:prstClr val="black">
                    <a:lumMod val="75000"/>
                    <a:lumOff val="25000"/>
                  </a:prstClr>
                </a:solidFill>
              </a:rPr>
              <a:t>circular o de tortas</a:t>
            </a:r>
          </a:p>
          <a:p>
            <a:pPr marL="45720" indent="0">
              <a:buNone/>
            </a:pPr>
            <a:r>
              <a:rPr lang="es-ES" b="1" dirty="0" smtClean="0"/>
              <a:t>Diagramas de barras y de bastones</a:t>
            </a:r>
          </a:p>
          <a:p>
            <a:pPr marL="45720" indent="0">
              <a:buNone/>
            </a:pPr>
            <a:r>
              <a:rPr lang="es-ES" b="1" dirty="0" smtClean="0"/>
              <a:t>Histograma</a:t>
            </a:r>
          </a:p>
          <a:p>
            <a:pPr marL="45720" indent="0">
              <a:buNone/>
            </a:pPr>
            <a:r>
              <a:rPr lang="es-ES" b="1" dirty="0" smtClean="0"/>
              <a:t>Ojiva de Galton</a:t>
            </a:r>
            <a:endParaRPr lang="es-ES" b="1" dirty="0"/>
          </a:p>
        </p:txBody>
      </p:sp>
    </p:spTree>
    <p:extLst>
      <p:ext uri="{BB962C8B-B14F-4D97-AF65-F5344CB8AC3E}">
        <p14:creationId xmlns:p14="http://schemas.microsoft.com/office/powerpoint/2010/main" val="4193100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716016" y="5088833"/>
            <a:ext cx="4188497" cy="1505104"/>
          </a:xfrm>
        </p:spPr>
        <p:txBody>
          <a:bodyPr/>
          <a:lstStyle/>
          <a:p>
            <a:pPr marL="0" indent="0">
              <a:buNone/>
            </a:pPr>
            <a:r>
              <a:rPr lang="es-ES" dirty="0" smtClean="0"/>
              <a:t>Gráfico </a:t>
            </a:r>
            <a:br>
              <a:rPr lang="es-ES" dirty="0" smtClean="0"/>
            </a:br>
            <a:r>
              <a:rPr lang="es-ES" dirty="0" smtClean="0"/>
              <a:t>de Sectores</a:t>
            </a:r>
            <a:endParaRPr lang="es-ES" dirty="0"/>
          </a:p>
        </p:txBody>
      </p:sp>
      <p:sp>
        <p:nvSpPr>
          <p:cNvPr id="3" name="2 Marcador de contenido"/>
          <p:cNvSpPr>
            <a:spLocks noGrp="1"/>
          </p:cNvSpPr>
          <p:nvPr>
            <p:ph sz="quarter" idx="13"/>
          </p:nvPr>
        </p:nvSpPr>
        <p:spPr>
          <a:xfrm>
            <a:off x="487624" y="404664"/>
            <a:ext cx="8332848" cy="1152128"/>
          </a:xfrm>
        </p:spPr>
        <p:txBody>
          <a:bodyPr>
            <a:normAutofit fontScale="85000" lnSpcReduction="10000"/>
          </a:bodyPr>
          <a:lstStyle/>
          <a:p>
            <a:pPr marL="45720" indent="0">
              <a:lnSpc>
                <a:spcPct val="120000"/>
              </a:lnSpc>
              <a:spcBef>
                <a:spcPts val="0"/>
              </a:spcBef>
              <a:spcAft>
                <a:spcPts val="0"/>
              </a:spcAft>
              <a:buNone/>
            </a:pPr>
            <a:r>
              <a:rPr lang="es-ES" dirty="0" smtClean="0"/>
              <a:t>	Consiste en asignar a cada valor de la variable un sector circular cuya área es proporcional a la frecuencia. El ángulo del sector del valor </a:t>
            </a:r>
            <a:r>
              <a:rPr lang="es-ES" i="1" dirty="0" smtClean="0">
                <a:latin typeface="Times New Roman" panose="02020603050405020304" pitchFamily="18" charset="0"/>
                <a:cs typeface="Times New Roman" panose="02020603050405020304" pitchFamily="18" charset="0"/>
              </a:rPr>
              <a:t>x</a:t>
            </a:r>
            <a:r>
              <a:rPr lang="es-ES" i="1" baseline="-25000" dirty="0" smtClean="0">
                <a:latin typeface="Times New Roman" panose="02020603050405020304" pitchFamily="18" charset="0"/>
                <a:cs typeface="Times New Roman" panose="02020603050405020304" pitchFamily="18" charset="0"/>
              </a:rPr>
              <a:t>i</a:t>
            </a:r>
            <a:r>
              <a:rPr lang="es-ES" dirty="0" smtClean="0"/>
              <a:t> es la frecuencia relativa en unidades de 360º; es decir: </a:t>
            </a:r>
            <a:r>
              <a:rPr lang="es-ES" i="1" dirty="0" err="1" smtClean="0">
                <a:latin typeface="Times New Roman" panose="02020603050405020304" pitchFamily="18" charset="0"/>
                <a:cs typeface="Times New Roman" panose="02020603050405020304" pitchFamily="18" charset="0"/>
              </a:rPr>
              <a:t>f’</a:t>
            </a:r>
            <a:r>
              <a:rPr lang="es-ES" i="1" baseline="-25000" dirty="0" err="1" smtClean="0">
                <a:latin typeface="Times New Roman" panose="02020603050405020304" pitchFamily="18" charset="0"/>
                <a:cs typeface="Times New Roman" panose="02020603050405020304" pitchFamily="18" charset="0"/>
              </a:rPr>
              <a:t>i</a:t>
            </a:r>
            <a:r>
              <a:rPr lang="es-ES" dirty="0" smtClean="0"/>
              <a:t> x 360º.</a:t>
            </a:r>
            <a:endParaRPr lang="es-ES" dirty="0"/>
          </a:p>
        </p:txBody>
      </p:sp>
      <p:graphicFrame>
        <p:nvGraphicFramePr>
          <p:cNvPr id="4" name="3 Tabla"/>
          <p:cNvGraphicFramePr>
            <a:graphicFrameLocks noGrp="1"/>
          </p:cNvGraphicFramePr>
          <p:nvPr>
            <p:extLst>
              <p:ext uri="{D42A27DB-BD31-4B8C-83A1-F6EECF244321}">
                <p14:modId xmlns:p14="http://schemas.microsoft.com/office/powerpoint/2010/main" val="1370533225"/>
              </p:ext>
            </p:extLst>
          </p:nvPr>
        </p:nvGraphicFramePr>
        <p:xfrm>
          <a:off x="611560" y="1628800"/>
          <a:ext cx="8136134" cy="2178332"/>
        </p:xfrm>
        <a:graphic>
          <a:graphicData uri="http://schemas.openxmlformats.org/drawingml/2006/table">
            <a:tbl>
              <a:tblPr/>
              <a:tblGrid>
                <a:gridCol w="2179321">
                  <a:extLst>
                    <a:ext uri="{9D8B030D-6E8A-4147-A177-3AD203B41FA5}">
                      <a16:colId xmlns:a16="http://schemas.microsoft.com/office/drawing/2014/main" val="20000"/>
                    </a:ext>
                  </a:extLst>
                </a:gridCol>
                <a:gridCol w="2034034">
                  <a:extLst>
                    <a:ext uri="{9D8B030D-6E8A-4147-A177-3AD203B41FA5}">
                      <a16:colId xmlns:a16="http://schemas.microsoft.com/office/drawing/2014/main" val="20001"/>
                    </a:ext>
                  </a:extLst>
                </a:gridCol>
                <a:gridCol w="1816101">
                  <a:extLst>
                    <a:ext uri="{9D8B030D-6E8A-4147-A177-3AD203B41FA5}">
                      <a16:colId xmlns:a16="http://schemas.microsoft.com/office/drawing/2014/main" val="20002"/>
                    </a:ext>
                  </a:extLst>
                </a:gridCol>
                <a:gridCol w="2106678">
                  <a:extLst>
                    <a:ext uri="{9D8B030D-6E8A-4147-A177-3AD203B41FA5}">
                      <a16:colId xmlns:a16="http://schemas.microsoft.com/office/drawing/2014/main" val="20003"/>
                    </a:ext>
                  </a:extLst>
                </a:gridCol>
              </a:tblGrid>
              <a:tr h="486184">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auto"/>
                      <a:r>
                        <a:rPr lang="es-AR" sz="1800" b="1" u="none" strike="noStrike" dirty="0" smtClean="0">
                          <a:solidFill>
                            <a:schemeClr val="bg1"/>
                          </a:solidFill>
                          <a:effectLst/>
                        </a:rPr>
                        <a:t>Estado Civil </a:t>
                      </a:r>
                      <a:r>
                        <a:rPr lang="es-AR" sz="1800" b="1" i="1" u="none" strike="noStrike" dirty="0" smtClean="0">
                          <a:solidFill>
                            <a:schemeClr val="bg1"/>
                          </a:solidFill>
                          <a:effectLst/>
                          <a:latin typeface="Times New Roman" panose="02020603050405020304" pitchFamily="18" charset="0"/>
                          <a:cs typeface="Times New Roman" panose="02020603050405020304" pitchFamily="18" charset="0"/>
                        </a:rPr>
                        <a:t>x</a:t>
                      </a:r>
                      <a:r>
                        <a:rPr lang="es-AR" sz="1800" b="1" i="1" u="none" strike="noStrike" baseline="-25000" dirty="0" smtClean="0">
                          <a:solidFill>
                            <a:schemeClr val="bg1"/>
                          </a:solidFill>
                          <a:effectLst/>
                          <a:latin typeface="Times New Roman" panose="02020603050405020304" pitchFamily="18" charset="0"/>
                          <a:cs typeface="Times New Roman" panose="02020603050405020304" pitchFamily="18" charset="0"/>
                        </a:rPr>
                        <a:t>i</a:t>
                      </a:r>
                      <a:endParaRPr lang="es-AR" sz="1800" b="1" i="1" u="none" strike="noStrike" baseline="-25000" dirty="0">
                        <a:solidFill>
                          <a:schemeClr val="bg1"/>
                        </a:solidFill>
                        <a:effectLst/>
                        <a:latin typeface="Times New Roman" panose="02020603050405020304" pitchFamily="18" charset="0"/>
                        <a:cs typeface="Times New Roman" panose="02020603050405020304" pitchFamily="18" charset="0"/>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auto"/>
                      <a:r>
                        <a:rPr lang="es-AR" sz="1800" b="1" i="1" u="none" strike="noStrike" dirty="0" smtClean="0">
                          <a:solidFill>
                            <a:schemeClr val="bg1"/>
                          </a:solidFill>
                          <a:effectLst/>
                          <a:latin typeface="Times New Roman" panose="02020603050405020304" pitchFamily="18" charset="0"/>
                          <a:cs typeface="Times New Roman" panose="02020603050405020304" pitchFamily="18" charset="0"/>
                        </a:rPr>
                        <a:t>f</a:t>
                      </a:r>
                      <a:r>
                        <a:rPr lang="es-AR" sz="1800" b="1" i="1" u="none" strike="noStrike" baseline="-25000" dirty="0" smtClean="0">
                          <a:solidFill>
                            <a:schemeClr val="bg1"/>
                          </a:solidFill>
                          <a:effectLst/>
                          <a:latin typeface="Times New Roman" panose="02020603050405020304" pitchFamily="18" charset="0"/>
                          <a:cs typeface="Times New Roman" panose="02020603050405020304" pitchFamily="18" charset="0"/>
                        </a:rPr>
                        <a:t>i</a:t>
                      </a:r>
                      <a:endParaRPr lang="es-AR" sz="1800" b="1" i="1" u="none" strike="noStrike" baseline="-25000" dirty="0">
                        <a:solidFill>
                          <a:schemeClr val="bg1"/>
                        </a:solidFill>
                        <a:effectLst/>
                        <a:latin typeface="Times New Roman" panose="02020603050405020304" pitchFamily="18" charset="0"/>
                        <a:cs typeface="Times New Roman" panose="02020603050405020304" pitchFamily="18" charset="0"/>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auto"/>
                      <a:r>
                        <a:rPr lang="es-AR" sz="1800" b="1" i="1" u="none" strike="noStrike" dirty="0" err="1" smtClean="0">
                          <a:solidFill>
                            <a:schemeClr val="bg1"/>
                          </a:solidFill>
                          <a:effectLst/>
                          <a:latin typeface="Times New Roman" panose="02020603050405020304" pitchFamily="18" charset="0"/>
                          <a:cs typeface="Times New Roman" panose="02020603050405020304" pitchFamily="18" charset="0"/>
                        </a:rPr>
                        <a:t>f’</a:t>
                      </a:r>
                      <a:r>
                        <a:rPr lang="es-AR" sz="1800" b="1" i="1" u="none" strike="noStrike" baseline="-25000" dirty="0" err="1" smtClean="0">
                          <a:solidFill>
                            <a:schemeClr val="bg1"/>
                          </a:solidFill>
                          <a:effectLst/>
                          <a:latin typeface="Times New Roman" panose="02020603050405020304" pitchFamily="18" charset="0"/>
                          <a:cs typeface="Times New Roman" panose="02020603050405020304" pitchFamily="18" charset="0"/>
                        </a:rPr>
                        <a:t>i</a:t>
                      </a:r>
                      <a:endParaRPr lang="es-AR" sz="1800" b="1" i="0" u="none" strike="noStrike" dirty="0">
                        <a:solidFill>
                          <a:schemeClr val="bg1"/>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auto"/>
                      <a:r>
                        <a:rPr lang="es-AR" sz="1800" b="1" u="none" strike="noStrike" dirty="0" smtClean="0">
                          <a:solidFill>
                            <a:schemeClr val="bg1"/>
                          </a:solidFill>
                          <a:effectLst/>
                        </a:rPr>
                        <a:t>Ángulo</a:t>
                      </a:r>
                    </a:p>
                    <a:p>
                      <a:pPr marL="0" marR="0" lvl="0" indent="0" algn="ctr" defTabSz="914400" rtl="0" eaLnBrk="1" fontAlgn="auto" latinLnBrk="0" hangingPunct="1">
                        <a:lnSpc>
                          <a:spcPct val="100000"/>
                        </a:lnSpc>
                        <a:spcBef>
                          <a:spcPts val="0"/>
                        </a:spcBef>
                        <a:spcAft>
                          <a:spcPts val="0"/>
                        </a:spcAft>
                        <a:buClrTx/>
                        <a:buSzTx/>
                        <a:buFontTx/>
                        <a:buNone/>
                        <a:tabLst/>
                        <a:defRPr/>
                      </a:pPr>
                      <a:r>
                        <a:rPr lang="es-AR" sz="1800" b="1" u="none" strike="noStrike" dirty="0" smtClean="0">
                          <a:solidFill>
                            <a:schemeClr val="bg1"/>
                          </a:solidFill>
                          <a:effectLst/>
                        </a:rPr>
                        <a:t> (</a:t>
                      </a:r>
                      <a:r>
                        <a:rPr kumimoji="0" lang="es-AR" sz="1800" b="1" i="1" u="none" strike="noStrike" kern="1200" cap="none" spc="0" normalizeH="0" baseline="0" noProof="0" dirty="0" err="1" smtClean="0">
                          <a:ln>
                            <a:noFill/>
                          </a:ln>
                          <a:solidFill>
                            <a:schemeClr val="bg1"/>
                          </a:solidFill>
                          <a:effectLst/>
                          <a:uLnTx/>
                          <a:uFillTx/>
                          <a:latin typeface="Times New Roman" panose="02020603050405020304" pitchFamily="18" charset="0"/>
                          <a:ea typeface="+mn-ea"/>
                          <a:cs typeface="Times New Roman" panose="02020603050405020304" pitchFamily="18" charset="0"/>
                        </a:rPr>
                        <a:t>f’</a:t>
                      </a:r>
                      <a:r>
                        <a:rPr kumimoji="0" lang="es-AR" sz="1800" b="1" i="1" u="none" strike="noStrike" kern="1200" cap="none" spc="0" normalizeH="0" baseline="-25000" noProof="0" dirty="0" err="1" smtClean="0">
                          <a:ln>
                            <a:noFill/>
                          </a:ln>
                          <a:solidFill>
                            <a:schemeClr val="bg1"/>
                          </a:solidFill>
                          <a:effectLst/>
                          <a:uLnTx/>
                          <a:uFillTx/>
                          <a:latin typeface="Times New Roman" panose="02020603050405020304" pitchFamily="18" charset="0"/>
                          <a:ea typeface="+mn-ea"/>
                          <a:cs typeface="Times New Roman" panose="02020603050405020304" pitchFamily="18" charset="0"/>
                        </a:rPr>
                        <a:t>i</a:t>
                      </a:r>
                      <a:r>
                        <a:rPr kumimoji="0" lang="es-AR" sz="1800" b="1" i="1" u="none" strike="noStrike" kern="1200" cap="none" spc="0" normalizeH="0" baseline="-25000" noProof="0" dirty="0" smtClean="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s-AR" sz="1800" b="1" i="0" u="none" strike="noStrike" kern="1200" cap="none" spc="0" normalizeH="0" baseline="0" noProof="0" dirty="0" smtClean="0">
                          <a:ln>
                            <a:noFill/>
                          </a:ln>
                          <a:solidFill>
                            <a:schemeClr val="bg1"/>
                          </a:solidFill>
                          <a:effectLst/>
                          <a:uLnTx/>
                          <a:uFillTx/>
                          <a:latin typeface="Calibri"/>
                          <a:ea typeface="+mn-ea"/>
                          <a:cs typeface="+mn-cs"/>
                        </a:rPr>
                        <a:t>x 360º</a:t>
                      </a:r>
                      <a:r>
                        <a:rPr lang="es-AR" sz="1800" b="1" u="none" strike="noStrike" dirty="0" smtClean="0">
                          <a:solidFill>
                            <a:schemeClr val="bg1"/>
                          </a:solidFill>
                          <a:effectLst/>
                        </a:rPr>
                        <a:t>)</a:t>
                      </a:r>
                      <a:endParaRPr lang="es-AR" sz="1800" b="1" i="0" u="none" strike="noStrike" dirty="0">
                        <a:solidFill>
                          <a:schemeClr val="bg1"/>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220690">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a:effectLst/>
                        </a:rPr>
                        <a:t>Soltero</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5E9F7"/>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a:effectLst/>
                        </a:rPr>
                        <a:t>246</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5E9F7"/>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a:effectLst/>
                        </a:rPr>
                        <a:t>0,513</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5E9F7"/>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smtClean="0">
                          <a:effectLst/>
                        </a:rPr>
                        <a:t>184,68</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5E9F7"/>
                    </a:solidFill>
                  </a:tcPr>
                </a:tc>
                <a:extLst>
                  <a:ext uri="{0D108BD9-81ED-4DB2-BD59-A6C34878D82A}">
                    <a16:rowId xmlns:a16="http://schemas.microsoft.com/office/drawing/2014/main" val="10001"/>
                  </a:ext>
                </a:extLst>
              </a:tr>
              <a:tr h="433085">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a:effectLst/>
                        </a:rPr>
                        <a:t>Casado/Unido de hecho</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tx2">
                        <a:lumMod val="20000"/>
                        <a:lumOff val="80000"/>
                      </a:scheme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a:effectLst/>
                        </a:rPr>
                        <a:t>196</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tx2">
                        <a:lumMod val="20000"/>
                        <a:lumOff val="80000"/>
                      </a:scheme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a:effectLst/>
                        </a:rPr>
                        <a:t>0,408</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tx2">
                        <a:lumMod val="20000"/>
                        <a:lumOff val="80000"/>
                      </a:scheme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smtClean="0">
                          <a:effectLst/>
                        </a:rPr>
                        <a:t>146,88</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2"/>
                  </a:ext>
                </a:extLst>
              </a:tr>
              <a:tr h="362877">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a:effectLst/>
                        </a:rPr>
                        <a:t>Separado/Divorciado</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5E9F7"/>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a:effectLst/>
                        </a:rPr>
                        <a:t>29</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5E9F7"/>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a:effectLst/>
                        </a:rPr>
                        <a:t>0,060</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5E9F7"/>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smtClean="0">
                          <a:effectLst/>
                        </a:rPr>
                        <a:t>21,6</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5E9F7"/>
                    </a:solidFill>
                  </a:tcPr>
                </a:tc>
                <a:extLst>
                  <a:ext uri="{0D108BD9-81ED-4DB2-BD59-A6C34878D82A}">
                    <a16:rowId xmlns:a16="http://schemas.microsoft.com/office/drawing/2014/main" val="10003"/>
                  </a:ext>
                </a:extLst>
              </a:tr>
              <a:tr h="220690">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a:effectLst/>
                        </a:rPr>
                        <a:t>Viudo</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tx2">
                        <a:lumMod val="20000"/>
                        <a:lumOff val="80000"/>
                      </a:scheme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a:effectLst/>
                        </a:rPr>
                        <a:t>9</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tx2">
                        <a:lumMod val="20000"/>
                        <a:lumOff val="80000"/>
                      </a:scheme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a:effectLst/>
                        </a:rPr>
                        <a:t>0,019</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tx2">
                        <a:lumMod val="20000"/>
                        <a:lumOff val="80000"/>
                      </a:scheme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smtClean="0">
                          <a:effectLst/>
                        </a:rPr>
                        <a:t>6,84</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4"/>
                  </a:ext>
                </a:extLst>
              </a:tr>
              <a:tr h="220690">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5E9F7"/>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a:effectLst/>
                        </a:rPr>
                        <a:t>n = 480</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5E9F7"/>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a:effectLst/>
                        </a:rPr>
                        <a:t>1,000</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5E9F7"/>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smtClean="0">
                          <a:effectLst/>
                        </a:rPr>
                        <a:t>360</a:t>
                      </a:r>
                      <a:endParaRPr lang="es-AR" sz="1600" b="0" i="0" u="none" strike="noStrike" dirty="0">
                        <a:solidFill>
                          <a:srgbClr val="000000"/>
                        </a:solidFill>
                        <a:effectLst/>
                        <a:latin typeface="Calibri"/>
                      </a:endParaRPr>
                    </a:p>
                  </a:txBody>
                  <a:tcPr marL="9525" marR="9525" marT="9523"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5E9F7"/>
                    </a:solidFill>
                  </a:tcPr>
                </a:tc>
                <a:extLst>
                  <a:ext uri="{0D108BD9-81ED-4DB2-BD59-A6C34878D82A}">
                    <a16:rowId xmlns:a16="http://schemas.microsoft.com/office/drawing/2014/main" val="10005"/>
                  </a:ext>
                </a:extLst>
              </a:tr>
            </a:tbl>
          </a:graphicData>
        </a:graphic>
      </p:graphicFrame>
      <p:pic>
        <p:nvPicPr>
          <p:cNvPr id="5" name="4 Imagen"/>
          <p:cNvPicPr>
            <a:picLocks noChangeAspect="1"/>
          </p:cNvPicPr>
          <p:nvPr/>
        </p:nvPicPr>
        <p:blipFill>
          <a:blip r:embed="rId2"/>
          <a:stretch>
            <a:fillRect/>
          </a:stretch>
        </p:blipFill>
        <p:spPr>
          <a:xfrm>
            <a:off x="611560" y="3899794"/>
            <a:ext cx="4844294" cy="2201799"/>
          </a:xfrm>
          <a:prstGeom prst="rect">
            <a:avLst/>
          </a:prstGeom>
          <a:solidFill>
            <a:srgbClr val="FFFFFF">
              <a:lumMod val="85000"/>
            </a:srgbClr>
          </a:solidFill>
          <a:ln w="57150">
            <a:solidFill>
              <a:srgbClr val="FFFFFF">
                <a:lumMod val="50000"/>
              </a:srgbClr>
            </a:solidFill>
          </a:ln>
        </p:spPr>
      </p:pic>
      <p:sp>
        <p:nvSpPr>
          <p:cNvPr id="6" name="5 CuadroTexto"/>
          <p:cNvSpPr txBox="1"/>
          <p:nvPr/>
        </p:nvSpPr>
        <p:spPr>
          <a:xfrm>
            <a:off x="3727662" y="4923667"/>
            <a:ext cx="1728192" cy="369332"/>
          </a:xfrm>
          <a:prstGeom prst="rect">
            <a:avLst/>
          </a:prstGeom>
          <a:solidFill>
            <a:schemeClr val="bg1">
              <a:lumMod val="85000"/>
            </a:schemeClr>
          </a:solidFill>
        </p:spPr>
        <p:txBody>
          <a:bodyPr wrap="square" rtlCol="0">
            <a:spAutoFit/>
          </a:bodyPr>
          <a:lstStyle/>
          <a:p>
            <a:r>
              <a:rPr lang="es-ES" dirty="0" smtClean="0"/>
              <a:t>Soltero (51,3%)</a:t>
            </a:r>
            <a:endParaRPr lang="es-ES" dirty="0"/>
          </a:p>
        </p:txBody>
      </p:sp>
      <p:sp>
        <p:nvSpPr>
          <p:cNvPr id="7" name="6 CuadroTexto"/>
          <p:cNvSpPr txBox="1"/>
          <p:nvPr/>
        </p:nvSpPr>
        <p:spPr>
          <a:xfrm>
            <a:off x="635291" y="4934465"/>
            <a:ext cx="1677380" cy="646331"/>
          </a:xfrm>
          <a:prstGeom prst="rect">
            <a:avLst/>
          </a:prstGeom>
          <a:solidFill>
            <a:schemeClr val="bg1">
              <a:lumMod val="85000"/>
            </a:schemeClr>
          </a:solidFill>
        </p:spPr>
        <p:txBody>
          <a:bodyPr wrap="square" rtlCol="0">
            <a:spAutoFit/>
          </a:bodyPr>
          <a:lstStyle/>
          <a:p>
            <a:pPr algn="r"/>
            <a:r>
              <a:rPr lang="es-ES" dirty="0" smtClean="0"/>
              <a:t>Casado/Unido (40,8%)</a:t>
            </a:r>
            <a:endParaRPr lang="es-ES" dirty="0"/>
          </a:p>
        </p:txBody>
      </p:sp>
      <p:sp>
        <p:nvSpPr>
          <p:cNvPr id="8" name="7 CuadroTexto"/>
          <p:cNvSpPr txBox="1"/>
          <p:nvPr/>
        </p:nvSpPr>
        <p:spPr>
          <a:xfrm>
            <a:off x="1187624" y="4199787"/>
            <a:ext cx="1536022" cy="369332"/>
          </a:xfrm>
          <a:prstGeom prst="rect">
            <a:avLst/>
          </a:prstGeom>
          <a:solidFill>
            <a:schemeClr val="bg1">
              <a:lumMod val="85000"/>
            </a:schemeClr>
          </a:solidFill>
        </p:spPr>
        <p:txBody>
          <a:bodyPr wrap="square" rtlCol="0">
            <a:spAutoFit/>
          </a:bodyPr>
          <a:lstStyle/>
          <a:p>
            <a:r>
              <a:rPr lang="es-ES" dirty="0" err="1" smtClean="0"/>
              <a:t>Sep</a:t>
            </a:r>
            <a:r>
              <a:rPr lang="es-ES" dirty="0" smtClean="0"/>
              <a:t>/</a:t>
            </a:r>
            <a:r>
              <a:rPr lang="es-ES" dirty="0" err="1" smtClean="0"/>
              <a:t>Div</a:t>
            </a:r>
            <a:r>
              <a:rPr lang="es-ES" dirty="0" smtClean="0"/>
              <a:t> (6%)</a:t>
            </a:r>
            <a:endParaRPr lang="es-ES" dirty="0"/>
          </a:p>
        </p:txBody>
      </p:sp>
      <p:sp>
        <p:nvSpPr>
          <p:cNvPr id="9" name="8 CuadroTexto"/>
          <p:cNvSpPr txBox="1"/>
          <p:nvPr/>
        </p:nvSpPr>
        <p:spPr>
          <a:xfrm>
            <a:off x="2579630" y="4043503"/>
            <a:ext cx="1512168" cy="369332"/>
          </a:xfrm>
          <a:prstGeom prst="rect">
            <a:avLst/>
          </a:prstGeom>
          <a:solidFill>
            <a:schemeClr val="bg1">
              <a:lumMod val="85000"/>
            </a:schemeClr>
          </a:solidFill>
        </p:spPr>
        <p:txBody>
          <a:bodyPr wrap="square" rtlCol="0">
            <a:spAutoFit/>
          </a:bodyPr>
          <a:lstStyle/>
          <a:p>
            <a:r>
              <a:rPr lang="es-ES" dirty="0" smtClean="0"/>
              <a:t>Viudo (1,9%)</a:t>
            </a:r>
            <a:endParaRPr lang="es-ES" dirty="0"/>
          </a:p>
        </p:txBody>
      </p:sp>
    </p:spTree>
    <p:extLst>
      <p:ext uri="{BB962C8B-B14F-4D97-AF65-F5344CB8AC3E}">
        <p14:creationId xmlns:p14="http://schemas.microsoft.com/office/powerpoint/2010/main" val="1795429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11760" y="5373216"/>
            <a:ext cx="6512511" cy="1143000"/>
          </a:xfrm>
        </p:spPr>
        <p:txBody>
          <a:bodyPr/>
          <a:lstStyle/>
          <a:p>
            <a:pPr marL="0" indent="0">
              <a:buNone/>
            </a:pPr>
            <a:r>
              <a:rPr lang="es-ES" dirty="0" smtClean="0"/>
              <a:t>Gráfico </a:t>
            </a:r>
            <a:br>
              <a:rPr lang="es-ES" dirty="0" smtClean="0"/>
            </a:br>
            <a:r>
              <a:rPr lang="es-ES" dirty="0" smtClean="0"/>
              <a:t>de Barras Anchas </a:t>
            </a:r>
            <a:endParaRPr lang="es-ES" dirty="0"/>
          </a:p>
        </p:txBody>
      </p:sp>
      <p:sp>
        <p:nvSpPr>
          <p:cNvPr id="3" name="2 Marcador de contenido"/>
          <p:cNvSpPr>
            <a:spLocks noGrp="1"/>
          </p:cNvSpPr>
          <p:nvPr>
            <p:ph sz="quarter" idx="13"/>
          </p:nvPr>
        </p:nvSpPr>
        <p:spPr>
          <a:xfrm>
            <a:off x="611560" y="404664"/>
            <a:ext cx="8136904" cy="1584176"/>
          </a:xfrm>
        </p:spPr>
        <p:txBody>
          <a:bodyPr/>
          <a:lstStyle/>
          <a:p>
            <a:pPr marL="45720" indent="0" algn="just">
              <a:buNone/>
            </a:pPr>
            <a:r>
              <a:rPr lang="es-ES" dirty="0" smtClean="0"/>
              <a:t>	Consiste en escribir a lo largo de una línea horizontal los nombres de las categorías y dibujar un rectángulo vertical sobre cada una de ellas de modo que la altura sea proporcional a la frecuencia (absoluta, relativa o porcentual).</a:t>
            </a:r>
            <a:endParaRPr lang="es-ES" dirty="0"/>
          </a:p>
        </p:txBody>
      </p:sp>
      <p:pic>
        <p:nvPicPr>
          <p:cNvPr id="4" name="3 Imagen"/>
          <p:cNvPicPr>
            <a:picLocks noChangeAspect="1"/>
          </p:cNvPicPr>
          <p:nvPr/>
        </p:nvPicPr>
        <p:blipFill>
          <a:blip r:embed="rId2"/>
          <a:stretch>
            <a:fillRect/>
          </a:stretch>
        </p:blipFill>
        <p:spPr>
          <a:xfrm>
            <a:off x="539551" y="2132856"/>
            <a:ext cx="8150619" cy="3177602"/>
          </a:xfrm>
          <a:prstGeom prst="rect">
            <a:avLst/>
          </a:prstGeom>
          <a:solidFill>
            <a:schemeClr val="bg1">
              <a:lumMod val="85000"/>
            </a:schemeClr>
          </a:solidFill>
          <a:ln w="57150">
            <a:solidFill>
              <a:schemeClr val="bg1">
                <a:lumMod val="50000"/>
              </a:schemeClr>
            </a:solidFill>
          </a:ln>
        </p:spPr>
      </p:pic>
    </p:spTree>
    <p:extLst>
      <p:ext uri="{BB962C8B-B14F-4D97-AF65-F5344CB8AC3E}">
        <p14:creationId xmlns:p14="http://schemas.microsoft.com/office/powerpoint/2010/main" val="3712861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12763" y="333375"/>
            <a:ext cx="7870825" cy="646331"/>
          </a:xfrm>
          <a:prstGeom prst="rect">
            <a:avLst/>
          </a:prstGeom>
          <a:solidFill>
            <a:srgbClr val="FFFFFF">
              <a:lumMod val="85000"/>
            </a:srgbClr>
          </a:solidFill>
          <a:ln w="57150">
            <a:solidFill>
              <a:srgbClr val="FFFFFF">
                <a:lumMod val="50000"/>
              </a:srgbClr>
            </a:solidFill>
          </a:ln>
        </p:spPr>
        <p:txBody>
          <a:bodyP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s-AR" sz="1800" b="0" i="0" u="none" strike="noStrike" kern="0" cap="none" spc="0" normalizeH="0" baseline="0" noProof="0" dirty="0">
                <a:ln>
                  <a:noFill/>
                </a:ln>
                <a:solidFill>
                  <a:srgbClr val="000000"/>
                </a:solidFill>
                <a:effectLst/>
                <a:uLnTx/>
                <a:uFillTx/>
                <a:latin typeface="Verdana" pitchFamily="34" charset="0"/>
              </a:rPr>
              <a:t>Grado de Acuerdo ante la </a:t>
            </a:r>
            <a:r>
              <a:rPr kumimoji="0" lang="es-AR" sz="1800" b="0" i="0" u="none" strike="noStrike" kern="0" cap="none" spc="0" normalizeH="0" baseline="0" noProof="0" dirty="0" smtClean="0">
                <a:ln>
                  <a:noFill/>
                </a:ln>
                <a:solidFill>
                  <a:srgbClr val="000000"/>
                </a:solidFill>
                <a:effectLst/>
                <a:uLnTx/>
                <a:uFillTx/>
                <a:latin typeface="Verdana" pitchFamily="34" charset="0"/>
              </a:rPr>
              <a:t>propuesta de hacer anual Estadística (Datos ficticios)</a:t>
            </a:r>
            <a:endParaRPr kumimoji="0" lang="es-AR" sz="1800" b="0" i="0" u="none" strike="noStrike" kern="0" cap="none" spc="0" normalizeH="0" baseline="0" noProof="0" dirty="0">
              <a:ln>
                <a:noFill/>
              </a:ln>
              <a:solidFill>
                <a:srgbClr val="000000"/>
              </a:solidFill>
              <a:effectLst/>
              <a:uLnTx/>
              <a:uFillTx/>
              <a:latin typeface="Verdana"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2421142574"/>
              </p:ext>
            </p:extLst>
          </p:nvPr>
        </p:nvGraphicFramePr>
        <p:xfrm>
          <a:off x="536575" y="1196975"/>
          <a:ext cx="5267325" cy="2087564"/>
        </p:xfrm>
        <a:graphic>
          <a:graphicData uri="http://schemas.openxmlformats.org/drawingml/2006/table">
            <a:tbl>
              <a:tblPr/>
              <a:tblGrid>
                <a:gridCol w="3241431">
                  <a:extLst>
                    <a:ext uri="{9D8B030D-6E8A-4147-A177-3AD203B41FA5}">
                      <a16:colId xmlns:a16="http://schemas.microsoft.com/office/drawing/2014/main" val="20000"/>
                    </a:ext>
                  </a:extLst>
                </a:gridCol>
                <a:gridCol w="2025894">
                  <a:extLst>
                    <a:ext uri="{9D8B030D-6E8A-4147-A177-3AD203B41FA5}">
                      <a16:colId xmlns:a16="http://schemas.microsoft.com/office/drawing/2014/main" val="20001"/>
                    </a:ext>
                  </a:extLst>
                </a:gridCol>
              </a:tblGrid>
              <a:tr h="306544">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b="1" i="1" u="none" strike="noStrike" dirty="0" smtClean="0">
                          <a:effectLst/>
                          <a:latin typeface="Times New Roman" panose="02020603050405020304" pitchFamily="18" charset="0"/>
                          <a:cs typeface="Times New Roman" panose="02020603050405020304" pitchFamily="18" charset="0"/>
                        </a:rPr>
                        <a:t>x</a:t>
                      </a:r>
                      <a:r>
                        <a:rPr lang="es-AR" sz="1600" b="1" i="1" u="none" strike="noStrike" baseline="-25000" dirty="0" smtClean="0">
                          <a:effectLst/>
                          <a:latin typeface="Times New Roman" panose="02020603050405020304" pitchFamily="18" charset="0"/>
                          <a:cs typeface="Times New Roman" panose="02020603050405020304" pitchFamily="18" charset="0"/>
                        </a:rPr>
                        <a:t>i</a:t>
                      </a:r>
                      <a:endParaRPr lang="es-AR" sz="1600" b="1" i="1" u="none" strike="noStrike" baseline="-25000" dirty="0">
                        <a:solidFill>
                          <a:srgbClr val="000000"/>
                        </a:solidFill>
                        <a:effectLst/>
                        <a:latin typeface="Times New Roman" panose="02020603050405020304" pitchFamily="18" charset="0"/>
                        <a:cs typeface="Times New Roman" panose="02020603050405020304" pitchFamily="18" charset="0"/>
                      </a:endParaRPr>
                    </a:p>
                  </a:txBody>
                  <a:tcPr marL="9525" marR="9525" marT="9522"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i="1" u="none" strike="noStrike" dirty="0" smtClean="0">
                          <a:effectLst/>
                          <a:latin typeface="Times New Roman" panose="02020603050405020304" pitchFamily="18" charset="0"/>
                          <a:cs typeface="Times New Roman" panose="02020603050405020304" pitchFamily="18" charset="0"/>
                        </a:rPr>
                        <a:t>f</a:t>
                      </a:r>
                      <a:r>
                        <a:rPr lang="es-AR" sz="1600" i="1" u="none" strike="noStrike" baseline="-25000" dirty="0" smtClean="0">
                          <a:effectLst/>
                          <a:latin typeface="Times New Roman" panose="02020603050405020304" pitchFamily="18" charset="0"/>
                          <a:cs typeface="Times New Roman" panose="02020603050405020304" pitchFamily="18" charset="0"/>
                        </a:rPr>
                        <a:t>i</a:t>
                      </a:r>
                      <a:endParaRPr lang="es-AR" sz="1600" b="0" i="1" u="none" strike="noStrike" baseline="-25000" dirty="0">
                        <a:solidFill>
                          <a:srgbClr val="000000"/>
                        </a:solidFill>
                        <a:effectLst/>
                        <a:latin typeface="Times New Roman" panose="02020603050405020304" pitchFamily="18" charset="0"/>
                        <a:cs typeface="Times New Roman" panose="02020603050405020304" pitchFamily="18" charset="0"/>
                      </a:endParaRPr>
                    </a:p>
                  </a:txBody>
                  <a:tcPr marL="9525" marR="9525" marT="9522"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10000"/>
                  </a:ext>
                </a:extLst>
              </a:tr>
              <a:tr h="554844">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l" fontAlgn="b"/>
                      <a:r>
                        <a:rPr lang="es-AR" sz="1600" u="none" strike="noStrike" dirty="0">
                          <a:effectLst/>
                        </a:rPr>
                        <a:t>Muy en Desacuerdo</a:t>
                      </a:r>
                      <a:endParaRPr lang="es-AR" sz="1600" b="0" i="0" u="none" strike="noStrike" dirty="0">
                        <a:solidFill>
                          <a:srgbClr val="000000"/>
                        </a:solidFill>
                        <a:effectLst/>
                        <a:latin typeface="Calibri"/>
                      </a:endParaRPr>
                    </a:p>
                  </a:txBody>
                  <a:tcPr marL="9525" marR="9525" marT="9522"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smtClean="0">
                          <a:effectLst/>
                        </a:rPr>
                        <a:t>50</a:t>
                      </a:r>
                      <a:endParaRPr lang="es-AR" sz="1600" b="0" i="0" u="none" strike="noStrike" dirty="0">
                        <a:solidFill>
                          <a:srgbClr val="000000"/>
                        </a:solidFill>
                        <a:effectLst/>
                        <a:latin typeface="Calibri"/>
                      </a:endParaRPr>
                    </a:p>
                  </a:txBody>
                  <a:tcPr marL="9525" marR="9525" marT="9522"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10001"/>
                  </a:ext>
                </a:extLst>
              </a:tr>
              <a:tr h="306544">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l" fontAlgn="b"/>
                      <a:r>
                        <a:rPr lang="es-AR" sz="1600" u="none" strike="noStrike" dirty="0">
                          <a:effectLst/>
                        </a:rPr>
                        <a:t>Desacuerdo</a:t>
                      </a:r>
                      <a:endParaRPr lang="es-AR" sz="1600" b="0" i="0" u="none" strike="noStrike" dirty="0">
                        <a:solidFill>
                          <a:srgbClr val="000000"/>
                        </a:solidFill>
                        <a:effectLst/>
                        <a:latin typeface="Calibri"/>
                      </a:endParaRPr>
                    </a:p>
                  </a:txBody>
                  <a:tcPr marL="9525" marR="9525" marT="9522"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smtClean="0">
                          <a:effectLst/>
                        </a:rPr>
                        <a:t>60</a:t>
                      </a:r>
                      <a:endParaRPr lang="es-AR" sz="1600" b="0" i="0" u="none" strike="noStrike" dirty="0">
                        <a:solidFill>
                          <a:srgbClr val="000000"/>
                        </a:solidFill>
                        <a:effectLst/>
                        <a:latin typeface="Calibri"/>
                      </a:endParaRPr>
                    </a:p>
                  </a:txBody>
                  <a:tcPr marL="9525" marR="9525" marT="9522"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10002"/>
                  </a:ext>
                </a:extLst>
              </a:tr>
              <a:tr h="306544">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l" fontAlgn="b"/>
                      <a:r>
                        <a:rPr lang="es-AR" sz="1600" u="none" strike="noStrike" dirty="0">
                          <a:effectLst/>
                        </a:rPr>
                        <a:t>Indiferente</a:t>
                      </a:r>
                      <a:endParaRPr lang="es-AR" sz="1600" b="0" i="0" u="none" strike="noStrike" dirty="0">
                        <a:solidFill>
                          <a:srgbClr val="000000"/>
                        </a:solidFill>
                        <a:effectLst/>
                        <a:latin typeface="Calibri"/>
                      </a:endParaRPr>
                    </a:p>
                  </a:txBody>
                  <a:tcPr marL="9525" marR="9525" marT="9522"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smtClean="0">
                          <a:effectLst/>
                        </a:rPr>
                        <a:t>70</a:t>
                      </a:r>
                      <a:endParaRPr lang="es-AR" sz="1600" b="0" i="0" u="none" strike="noStrike" dirty="0">
                        <a:solidFill>
                          <a:srgbClr val="000000"/>
                        </a:solidFill>
                        <a:effectLst/>
                        <a:latin typeface="Calibri"/>
                      </a:endParaRPr>
                    </a:p>
                  </a:txBody>
                  <a:tcPr marL="9525" marR="9525" marT="9522"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10003"/>
                  </a:ext>
                </a:extLst>
              </a:tr>
              <a:tr h="306544">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l" fontAlgn="b"/>
                      <a:r>
                        <a:rPr lang="es-AR" sz="1600" u="none" strike="noStrike" dirty="0">
                          <a:effectLst/>
                        </a:rPr>
                        <a:t>Acuerdo</a:t>
                      </a:r>
                      <a:endParaRPr lang="es-AR" sz="1600" b="0" i="0" u="none" strike="noStrike" dirty="0">
                        <a:solidFill>
                          <a:srgbClr val="000000"/>
                        </a:solidFill>
                        <a:effectLst/>
                        <a:latin typeface="Calibri"/>
                      </a:endParaRPr>
                    </a:p>
                  </a:txBody>
                  <a:tcPr marL="9525" marR="9525" marT="9522"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a:effectLst/>
                        </a:rPr>
                        <a:t>150</a:t>
                      </a:r>
                      <a:endParaRPr lang="es-AR" sz="1600" b="0" i="0" u="none" strike="noStrike" dirty="0">
                        <a:solidFill>
                          <a:srgbClr val="000000"/>
                        </a:solidFill>
                        <a:effectLst/>
                        <a:latin typeface="Calibri"/>
                      </a:endParaRPr>
                    </a:p>
                  </a:txBody>
                  <a:tcPr marL="9525" marR="9525" marT="9522"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10004"/>
                  </a:ext>
                </a:extLst>
              </a:tr>
              <a:tr h="306544">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l" fontAlgn="b"/>
                      <a:r>
                        <a:rPr lang="es-AR" sz="1600" u="none" strike="noStrike" dirty="0">
                          <a:effectLst/>
                        </a:rPr>
                        <a:t>Muy de Acuerdo</a:t>
                      </a:r>
                      <a:endParaRPr lang="es-AR" sz="1600" b="0" i="0" u="none" strike="noStrike" dirty="0">
                        <a:solidFill>
                          <a:srgbClr val="000000"/>
                        </a:solidFill>
                        <a:effectLst/>
                        <a:latin typeface="Calibri"/>
                      </a:endParaRPr>
                    </a:p>
                  </a:txBody>
                  <a:tcPr marL="9525" marR="9525" marT="9522"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algn="ctr" fontAlgn="b"/>
                      <a:r>
                        <a:rPr lang="es-AR" sz="1600" u="none" strike="noStrike" dirty="0">
                          <a:effectLst/>
                        </a:rPr>
                        <a:t>170</a:t>
                      </a:r>
                      <a:endParaRPr lang="es-AR" sz="1600" b="0" i="0" u="none" strike="noStrike" dirty="0">
                        <a:solidFill>
                          <a:srgbClr val="000000"/>
                        </a:solidFill>
                        <a:effectLst/>
                        <a:latin typeface="Calibri"/>
                      </a:endParaRPr>
                    </a:p>
                  </a:txBody>
                  <a:tcPr marL="9525" marR="9525" marT="9522"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10005"/>
                  </a:ext>
                </a:extLst>
              </a:tr>
            </a:tbl>
          </a:graphicData>
        </a:graphic>
      </p:graphicFrame>
      <p:graphicFrame>
        <p:nvGraphicFramePr>
          <p:cNvPr id="6" name="2 Gráfico"/>
          <p:cNvGraphicFramePr>
            <a:graphicFrameLocks/>
          </p:cNvGraphicFramePr>
          <p:nvPr>
            <p:extLst>
              <p:ext uri="{D42A27DB-BD31-4B8C-83A1-F6EECF244321}">
                <p14:modId xmlns:p14="http://schemas.microsoft.com/office/powerpoint/2010/main" val="2458839420"/>
              </p:ext>
            </p:extLst>
          </p:nvPr>
        </p:nvGraphicFramePr>
        <p:xfrm>
          <a:off x="513036" y="3429000"/>
          <a:ext cx="8091412" cy="30243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6640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157192"/>
            <a:ext cx="8352928" cy="1143000"/>
          </a:xfrm>
        </p:spPr>
        <p:txBody>
          <a:bodyPr/>
          <a:lstStyle/>
          <a:p>
            <a:pPr marL="0" indent="0">
              <a:buNone/>
            </a:pPr>
            <a:r>
              <a:rPr lang="es-ES" dirty="0" smtClean="0"/>
              <a:t>Gráfico </a:t>
            </a:r>
            <a:br>
              <a:rPr lang="es-ES" dirty="0" smtClean="0"/>
            </a:br>
            <a:r>
              <a:rPr lang="es-ES" dirty="0" smtClean="0"/>
              <a:t>de Barras Delgadas (Bastones)</a:t>
            </a:r>
            <a:endParaRPr lang="es-ES" dirty="0"/>
          </a:p>
        </p:txBody>
      </p:sp>
      <p:sp>
        <p:nvSpPr>
          <p:cNvPr id="3" name="2 Marcador de contenido"/>
          <p:cNvSpPr>
            <a:spLocks noGrp="1"/>
          </p:cNvSpPr>
          <p:nvPr>
            <p:ph sz="quarter" idx="13"/>
          </p:nvPr>
        </p:nvSpPr>
        <p:spPr>
          <a:xfrm>
            <a:off x="467544" y="404664"/>
            <a:ext cx="8136904" cy="2304256"/>
          </a:xfrm>
        </p:spPr>
        <p:txBody>
          <a:bodyPr>
            <a:normAutofit lnSpcReduction="10000"/>
          </a:bodyPr>
          <a:lstStyle/>
          <a:p>
            <a:pPr marL="45720" indent="0" algn="just">
              <a:buNone/>
            </a:pPr>
            <a:r>
              <a:rPr lang="es-ES" sz="2000" dirty="0" smtClean="0"/>
              <a:t>	Para las variables cuantitativas se trabaja con un par de ejes cartesianos, por lo que todos los puntos de cada eje representan números y se deben respetar las distancias. En el eje horizontal (abscisas) se colocan los valores de la variable y en el eje vertical (ordenadas) sus frecuencias. Sobre cada punto de la variable discreta se traza un segmento (o barra delgada) cuya altura es la frecuencia que le corresponde. No es necesario que los dos ejes estén en la misma escala. </a:t>
            </a:r>
            <a:endParaRPr lang="es-ES" sz="2000" dirty="0"/>
          </a:p>
        </p:txBody>
      </p:sp>
      <mc:AlternateContent xmlns:mc="http://schemas.openxmlformats.org/markup-compatibility/2006" xmlns:a14="http://schemas.microsoft.com/office/drawing/2010/main">
        <mc:Choice Requires="a14">
          <p:graphicFrame>
            <p:nvGraphicFramePr>
              <p:cNvPr id="4" name="3 Tabla"/>
              <p:cNvGraphicFramePr>
                <a:graphicFrameLocks noGrp="1"/>
              </p:cNvGraphicFramePr>
              <p:nvPr>
                <p:extLst>
                  <p:ext uri="{D42A27DB-BD31-4B8C-83A1-F6EECF244321}">
                    <p14:modId xmlns:p14="http://schemas.microsoft.com/office/powerpoint/2010/main" val="951486622"/>
                  </p:ext>
                </p:extLst>
              </p:nvPr>
            </p:nvGraphicFramePr>
            <p:xfrm>
              <a:off x="5724128" y="2996952"/>
              <a:ext cx="2696210" cy="1565656"/>
            </p:xfrm>
            <a:graphic>
              <a:graphicData uri="http://schemas.openxmlformats.org/drawingml/2006/table">
                <a:tbl>
                  <a:tblPr firstRow="1" firstCol="1" bandRow="1"/>
                  <a:tblGrid>
                    <a:gridCol w="1348105">
                      <a:extLst>
                        <a:ext uri="{9D8B030D-6E8A-4147-A177-3AD203B41FA5}">
                          <a16:colId xmlns:a16="http://schemas.microsoft.com/office/drawing/2014/main" val="20000"/>
                        </a:ext>
                      </a:extLst>
                    </a:gridCol>
                    <a:gridCol w="1348105">
                      <a:extLst>
                        <a:ext uri="{9D8B030D-6E8A-4147-A177-3AD203B41FA5}">
                          <a16:colId xmlns:a16="http://schemas.microsoft.com/office/drawing/2014/main" val="20001"/>
                        </a:ext>
                      </a:extLst>
                    </a:gridCol>
                  </a:tblGrid>
                  <a:tr h="0">
                    <a:tc>
                      <a:txBody>
                        <a:bodyPr/>
                        <a:lstStyle/>
                        <a:p>
                          <a:pPr algn="just">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es-ES" sz="1200" i="1">
                                        <a:effectLst/>
                                        <a:latin typeface="Cambria Math" panose="02040503050406030204" pitchFamily="18" charset="0"/>
                                        <a:ea typeface="Calibri"/>
                                        <a:cs typeface="Times New Roman"/>
                                      </a:rPr>
                                    </m:ctrlPr>
                                  </m:sSubPr>
                                  <m:e>
                                    <m:r>
                                      <a:rPr lang="es-ES" sz="1200" i="1">
                                        <a:effectLst/>
                                        <a:latin typeface="Cambria Math"/>
                                        <a:ea typeface="Calibri"/>
                                        <a:cs typeface="Times New Roman"/>
                                      </a:rPr>
                                      <m:t>𝑥</m:t>
                                    </m:r>
                                  </m:e>
                                  <m:sub>
                                    <m:r>
                                      <a:rPr lang="es-ES" sz="1200" i="1">
                                        <a:effectLst/>
                                        <a:latin typeface="Cambria Math"/>
                                        <a:ea typeface="Calibri"/>
                                        <a:cs typeface="Times New Roman"/>
                                      </a:rPr>
                                      <m:t>𝑖</m:t>
                                    </m:r>
                                  </m:sub>
                                </m:sSub>
                                <m:r>
                                  <a:rPr lang="es-ES" sz="1200" i="1">
                                    <a:effectLst/>
                                    <a:latin typeface="Cambria Math"/>
                                    <a:ea typeface="Calibri"/>
                                    <a:cs typeface="Times New Roman"/>
                                  </a:rPr>
                                  <m:t>(</m:t>
                                </m:r>
                                <m:r>
                                  <a:rPr lang="es-ES" sz="1200" i="1">
                                    <a:effectLst/>
                                    <a:latin typeface="Cambria Math"/>
                                    <a:ea typeface="Calibri"/>
                                    <a:cs typeface="Times New Roman"/>
                                  </a:rPr>
                                  <m:t>𝑒𝑑𝑎𝑑</m:t>
                                </m:r>
                                <m:r>
                                  <a:rPr lang="es-ES" sz="1200" i="1">
                                    <a:effectLst/>
                                    <a:latin typeface="Cambria Math"/>
                                    <a:ea typeface="Calibri"/>
                                    <a:cs typeface="Times New Roman"/>
                                  </a:rPr>
                                  <m:t>)</m:t>
                                </m:r>
                              </m:oMath>
                            </m:oMathPara>
                          </a14:m>
                          <a:endParaRPr lang="es-ES" sz="11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es-ES" sz="1200" i="1">
                                        <a:effectLst/>
                                        <a:latin typeface="Cambria Math" panose="02040503050406030204" pitchFamily="18" charset="0"/>
                                        <a:ea typeface="Calibri"/>
                                        <a:cs typeface="Times New Roman"/>
                                      </a:rPr>
                                    </m:ctrlPr>
                                  </m:sSubPr>
                                  <m:e>
                                    <m:r>
                                      <a:rPr lang="es-ES" sz="1200" i="1">
                                        <a:effectLst/>
                                        <a:latin typeface="Cambria Math"/>
                                        <a:ea typeface="Calibri"/>
                                        <a:cs typeface="Times New Roman"/>
                                      </a:rPr>
                                      <m:t>𝑓</m:t>
                                    </m:r>
                                  </m:e>
                                  <m:sub>
                                    <m:r>
                                      <a:rPr lang="es-ES" sz="1200" i="1">
                                        <a:effectLst/>
                                        <a:latin typeface="Cambria Math"/>
                                        <a:ea typeface="Calibri"/>
                                        <a:cs typeface="Times New Roman"/>
                                      </a:rPr>
                                      <m:t>𝑖</m:t>
                                    </m:r>
                                  </m:sub>
                                </m:sSub>
                              </m:oMath>
                            </m:oMathPara>
                          </a14:m>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00"/>
                      </a:ext>
                    </a:extLst>
                  </a:tr>
                  <a:tr h="0">
                    <a:tc>
                      <a:txBody>
                        <a:bodyPr/>
                        <a:lstStyle/>
                        <a:p>
                          <a:pPr algn="ctr">
                            <a:lnSpc>
                              <a:spcPct val="107000"/>
                            </a:lnSpc>
                            <a:spcAft>
                              <a:spcPts val="0"/>
                            </a:spcAft>
                          </a:pPr>
                          <a:r>
                            <a:rPr lang="es-ES" sz="1200">
                              <a:effectLst/>
                              <a:latin typeface="Calibri"/>
                              <a:ea typeface="Calibri"/>
                              <a:cs typeface="Times New Roman"/>
                            </a:rPr>
                            <a:t>18</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s-ES" sz="1200">
                              <a:effectLst/>
                              <a:latin typeface="Calibri"/>
                              <a:ea typeface="Calibri"/>
                              <a:cs typeface="Times New Roman"/>
                            </a:rPr>
                            <a:t>2</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0">
                    <a:tc>
                      <a:txBody>
                        <a:bodyPr/>
                        <a:lstStyle/>
                        <a:p>
                          <a:pPr algn="ctr">
                            <a:lnSpc>
                              <a:spcPct val="107000"/>
                            </a:lnSpc>
                            <a:spcAft>
                              <a:spcPts val="0"/>
                            </a:spcAft>
                          </a:pPr>
                          <a:r>
                            <a:rPr lang="es-ES" sz="1200">
                              <a:effectLst/>
                              <a:latin typeface="Calibri"/>
                              <a:ea typeface="Calibri"/>
                              <a:cs typeface="Times New Roman"/>
                            </a:rPr>
                            <a:t>19</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10</a:t>
                          </a:r>
                          <a:endParaRPr lang="es-ES" sz="1100">
                            <a:effectLst/>
                            <a:latin typeface="Calibri"/>
                            <a:ea typeface="Calibri"/>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2"/>
                      </a:ext>
                    </a:extLst>
                  </a:tr>
                  <a:tr h="0">
                    <a:tc>
                      <a:txBody>
                        <a:bodyPr/>
                        <a:lstStyle/>
                        <a:p>
                          <a:pPr algn="ctr">
                            <a:lnSpc>
                              <a:spcPct val="107000"/>
                            </a:lnSpc>
                            <a:spcAft>
                              <a:spcPts val="0"/>
                            </a:spcAft>
                          </a:pPr>
                          <a:r>
                            <a:rPr lang="es-ES" sz="1200">
                              <a:effectLst/>
                              <a:latin typeface="Calibri"/>
                              <a:ea typeface="Calibri"/>
                              <a:cs typeface="Times New Roman"/>
                            </a:rPr>
                            <a:t>20</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3</a:t>
                          </a:r>
                          <a:endParaRPr lang="es-ES" sz="1100">
                            <a:effectLst/>
                            <a:latin typeface="Calibri"/>
                            <a:ea typeface="Calibri"/>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3"/>
                      </a:ext>
                    </a:extLst>
                  </a:tr>
                  <a:tr h="0">
                    <a:tc>
                      <a:txBody>
                        <a:bodyPr/>
                        <a:lstStyle/>
                        <a:p>
                          <a:pPr algn="ctr">
                            <a:lnSpc>
                              <a:spcPct val="107000"/>
                            </a:lnSpc>
                            <a:spcAft>
                              <a:spcPts val="0"/>
                            </a:spcAft>
                          </a:pPr>
                          <a:r>
                            <a:rPr lang="es-ES" sz="1200">
                              <a:effectLst/>
                              <a:latin typeface="Calibri"/>
                              <a:ea typeface="Calibri"/>
                              <a:cs typeface="Times New Roman"/>
                            </a:rPr>
                            <a:t>21</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3</a:t>
                          </a:r>
                          <a:endParaRPr lang="es-ES" sz="1100">
                            <a:effectLst/>
                            <a:latin typeface="Calibri"/>
                            <a:ea typeface="Calibri"/>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4"/>
                      </a:ext>
                    </a:extLst>
                  </a:tr>
                  <a:tr h="0">
                    <a:tc>
                      <a:txBody>
                        <a:bodyPr/>
                        <a:lstStyle/>
                        <a:p>
                          <a:pPr algn="ctr">
                            <a:lnSpc>
                              <a:spcPct val="107000"/>
                            </a:lnSpc>
                            <a:spcAft>
                              <a:spcPts val="0"/>
                            </a:spcAft>
                          </a:pPr>
                          <a:r>
                            <a:rPr lang="es-ES" sz="1200">
                              <a:effectLst/>
                              <a:latin typeface="Calibri"/>
                              <a:ea typeface="Calibri"/>
                              <a:cs typeface="Times New Roman"/>
                            </a:rPr>
                            <a:t>22</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1</a:t>
                          </a:r>
                          <a:endParaRPr lang="es-ES" sz="1100">
                            <a:effectLst/>
                            <a:latin typeface="Calibri"/>
                            <a:ea typeface="Calibri"/>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5"/>
                      </a:ext>
                    </a:extLst>
                  </a:tr>
                  <a:tr h="0">
                    <a:tc>
                      <a:txBody>
                        <a:bodyPr/>
                        <a:lstStyle/>
                        <a:p>
                          <a:pPr algn="ctr">
                            <a:lnSpc>
                              <a:spcPct val="107000"/>
                            </a:lnSpc>
                            <a:spcAft>
                              <a:spcPts val="0"/>
                            </a:spcAft>
                          </a:pPr>
                          <a:r>
                            <a:rPr lang="es-ES" sz="1200">
                              <a:effectLst/>
                              <a:latin typeface="Calibri"/>
                              <a:ea typeface="Calibri"/>
                              <a:cs typeface="Times New Roman"/>
                            </a:rPr>
                            <a:t>23</a:t>
                          </a:r>
                          <a:endParaRPr lang="es-ES" sz="1100">
                            <a:effectLst/>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200">
                              <a:effectLst/>
                              <a:latin typeface="Calibri"/>
                              <a:ea typeface="Calibri"/>
                              <a:cs typeface="Times New Roman"/>
                            </a:rPr>
                            <a:t>1</a:t>
                          </a:r>
                          <a:endParaRPr lang="es-ES" sz="1100">
                            <a:effectLst/>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pPr algn="just">
                            <a:lnSpc>
                              <a:spcPct val="107000"/>
                            </a:lnSpc>
                            <a:spcAft>
                              <a:spcPts val="0"/>
                            </a:spcAft>
                          </a:pPr>
                          <a:r>
                            <a:rPr lang="es-ES" sz="1200">
                              <a:effectLst/>
                              <a:latin typeface="Calibri"/>
                              <a:ea typeface="Calibri"/>
                              <a:cs typeface="Times New Roman"/>
                            </a:rPr>
                            <a:t>Totales</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200" dirty="0">
                              <a:effectLst/>
                              <a:latin typeface="Calibri"/>
                              <a:ea typeface="Calibri"/>
                              <a:cs typeface="Times New Roman"/>
                            </a:rPr>
                            <a:t>20</a:t>
                          </a:r>
                          <a:endParaRPr lang="es-ES" sz="11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mc:Choice>
        <mc:Fallback xmlns="">
          <p:graphicFrame>
            <p:nvGraphicFramePr>
              <p:cNvPr id="4" name="3 Tabla"/>
              <p:cNvGraphicFramePr>
                <a:graphicFrameLocks noGrp="1"/>
              </p:cNvGraphicFramePr>
              <p:nvPr>
                <p:extLst>
                  <p:ext uri="{D42A27DB-BD31-4B8C-83A1-F6EECF244321}">
                    <p14:modId xmlns:p14="http://schemas.microsoft.com/office/powerpoint/2010/main" val="951486622"/>
                  </p:ext>
                </p:extLst>
              </p:nvPr>
            </p:nvGraphicFramePr>
            <p:xfrm>
              <a:off x="5724128" y="2996952"/>
              <a:ext cx="2696210" cy="1565656"/>
            </p:xfrm>
            <a:graphic>
              <a:graphicData uri="http://schemas.openxmlformats.org/drawingml/2006/table">
                <a:tbl>
                  <a:tblPr firstRow="1" firstCol="1" bandRow="1"/>
                  <a:tblGrid>
                    <a:gridCol w="1348105"/>
                    <a:gridCol w="1348105"/>
                  </a:tblGrid>
                  <a:tr h="195707">
                    <a:tc>
                      <a:txBody>
                        <a:bodyPr/>
                        <a:lstStyle/>
                        <a:p>
                          <a:endParaRPr lang="es-ES"/>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2"/>
                          <a:stretch>
                            <a:fillRect l="-452" t="-3125" r="-100452" b="-746875"/>
                          </a:stretch>
                        </a:blipFill>
                      </a:tcPr>
                    </a:tc>
                    <a:tc>
                      <a:txBody>
                        <a:bodyPr/>
                        <a:lstStyle/>
                        <a:p>
                          <a:endParaRPr lang="es-ES"/>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2"/>
                          <a:stretch>
                            <a:fillRect l="-100452" t="-3125" r="-452" b="-746875"/>
                          </a:stretch>
                        </a:blipFill>
                      </a:tcPr>
                    </a:tc>
                  </a:tr>
                  <a:tr h="195707">
                    <a:tc>
                      <a:txBody>
                        <a:bodyPr/>
                        <a:lstStyle/>
                        <a:p>
                          <a:pPr algn="ctr">
                            <a:lnSpc>
                              <a:spcPct val="107000"/>
                            </a:lnSpc>
                            <a:spcAft>
                              <a:spcPts val="0"/>
                            </a:spcAft>
                          </a:pPr>
                          <a:r>
                            <a:rPr lang="es-ES" sz="1200">
                              <a:effectLst/>
                              <a:latin typeface="Calibri"/>
                              <a:ea typeface="Calibri"/>
                              <a:cs typeface="Times New Roman"/>
                            </a:rPr>
                            <a:t>18</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s-ES" sz="1200">
                              <a:effectLst/>
                              <a:latin typeface="Calibri"/>
                              <a:ea typeface="Calibri"/>
                              <a:cs typeface="Times New Roman"/>
                            </a:rPr>
                            <a:t>2</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195707">
                    <a:tc>
                      <a:txBody>
                        <a:bodyPr/>
                        <a:lstStyle/>
                        <a:p>
                          <a:pPr algn="ctr">
                            <a:lnSpc>
                              <a:spcPct val="107000"/>
                            </a:lnSpc>
                            <a:spcAft>
                              <a:spcPts val="0"/>
                            </a:spcAft>
                          </a:pPr>
                          <a:r>
                            <a:rPr lang="es-ES" sz="1200">
                              <a:effectLst/>
                              <a:latin typeface="Calibri"/>
                              <a:ea typeface="Calibri"/>
                              <a:cs typeface="Times New Roman"/>
                            </a:rPr>
                            <a:t>19</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10</a:t>
                          </a:r>
                          <a:endParaRPr lang="es-ES" sz="1100">
                            <a:effectLst/>
                            <a:latin typeface="Calibri"/>
                            <a:ea typeface="Calibri"/>
                            <a:cs typeface="Times New Roman"/>
                          </a:endParaRPr>
                        </a:p>
                      </a:txBody>
                      <a:tcPr marL="68580" marR="68580" marT="0" marB="0">
                        <a:lnL>
                          <a:noFill/>
                        </a:lnL>
                        <a:lnR>
                          <a:noFill/>
                        </a:lnR>
                        <a:lnT>
                          <a:noFill/>
                        </a:lnT>
                        <a:lnB>
                          <a:noFill/>
                        </a:lnB>
                      </a:tcPr>
                    </a:tc>
                  </a:tr>
                  <a:tr h="195707">
                    <a:tc>
                      <a:txBody>
                        <a:bodyPr/>
                        <a:lstStyle/>
                        <a:p>
                          <a:pPr algn="ctr">
                            <a:lnSpc>
                              <a:spcPct val="107000"/>
                            </a:lnSpc>
                            <a:spcAft>
                              <a:spcPts val="0"/>
                            </a:spcAft>
                          </a:pPr>
                          <a:r>
                            <a:rPr lang="es-ES" sz="1200">
                              <a:effectLst/>
                              <a:latin typeface="Calibri"/>
                              <a:ea typeface="Calibri"/>
                              <a:cs typeface="Times New Roman"/>
                            </a:rPr>
                            <a:t>20</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3</a:t>
                          </a:r>
                          <a:endParaRPr lang="es-ES" sz="1100">
                            <a:effectLst/>
                            <a:latin typeface="Calibri"/>
                            <a:ea typeface="Calibri"/>
                            <a:cs typeface="Times New Roman"/>
                          </a:endParaRPr>
                        </a:p>
                      </a:txBody>
                      <a:tcPr marL="68580" marR="68580" marT="0" marB="0">
                        <a:lnL>
                          <a:noFill/>
                        </a:lnL>
                        <a:lnR>
                          <a:noFill/>
                        </a:lnR>
                        <a:lnT>
                          <a:noFill/>
                        </a:lnT>
                        <a:lnB>
                          <a:noFill/>
                        </a:lnB>
                      </a:tcPr>
                    </a:tc>
                  </a:tr>
                  <a:tr h="195707">
                    <a:tc>
                      <a:txBody>
                        <a:bodyPr/>
                        <a:lstStyle/>
                        <a:p>
                          <a:pPr algn="ctr">
                            <a:lnSpc>
                              <a:spcPct val="107000"/>
                            </a:lnSpc>
                            <a:spcAft>
                              <a:spcPts val="0"/>
                            </a:spcAft>
                          </a:pPr>
                          <a:r>
                            <a:rPr lang="es-ES" sz="1200">
                              <a:effectLst/>
                              <a:latin typeface="Calibri"/>
                              <a:ea typeface="Calibri"/>
                              <a:cs typeface="Times New Roman"/>
                            </a:rPr>
                            <a:t>21</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3</a:t>
                          </a:r>
                          <a:endParaRPr lang="es-ES" sz="1100">
                            <a:effectLst/>
                            <a:latin typeface="Calibri"/>
                            <a:ea typeface="Calibri"/>
                            <a:cs typeface="Times New Roman"/>
                          </a:endParaRPr>
                        </a:p>
                      </a:txBody>
                      <a:tcPr marL="68580" marR="68580" marT="0" marB="0">
                        <a:lnL>
                          <a:noFill/>
                        </a:lnL>
                        <a:lnR>
                          <a:noFill/>
                        </a:lnR>
                        <a:lnT>
                          <a:noFill/>
                        </a:lnT>
                        <a:lnB>
                          <a:noFill/>
                        </a:lnB>
                      </a:tcPr>
                    </a:tc>
                  </a:tr>
                  <a:tr h="195707">
                    <a:tc>
                      <a:txBody>
                        <a:bodyPr/>
                        <a:lstStyle/>
                        <a:p>
                          <a:pPr algn="ctr">
                            <a:lnSpc>
                              <a:spcPct val="107000"/>
                            </a:lnSpc>
                            <a:spcAft>
                              <a:spcPts val="0"/>
                            </a:spcAft>
                          </a:pPr>
                          <a:r>
                            <a:rPr lang="es-ES" sz="1200">
                              <a:effectLst/>
                              <a:latin typeface="Calibri"/>
                              <a:ea typeface="Calibri"/>
                              <a:cs typeface="Times New Roman"/>
                            </a:rPr>
                            <a:t>22</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1</a:t>
                          </a:r>
                          <a:endParaRPr lang="es-ES" sz="1100">
                            <a:effectLst/>
                            <a:latin typeface="Calibri"/>
                            <a:ea typeface="Calibri"/>
                            <a:cs typeface="Times New Roman"/>
                          </a:endParaRPr>
                        </a:p>
                      </a:txBody>
                      <a:tcPr marL="68580" marR="68580" marT="0" marB="0">
                        <a:lnL>
                          <a:noFill/>
                        </a:lnL>
                        <a:lnR>
                          <a:noFill/>
                        </a:lnR>
                        <a:lnT>
                          <a:noFill/>
                        </a:lnT>
                        <a:lnB>
                          <a:noFill/>
                        </a:lnB>
                      </a:tcPr>
                    </a:tc>
                  </a:tr>
                  <a:tr h="195707">
                    <a:tc>
                      <a:txBody>
                        <a:bodyPr/>
                        <a:lstStyle/>
                        <a:p>
                          <a:pPr algn="ctr">
                            <a:lnSpc>
                              <a:spcPct val="107000"/>
                            </a:lnSpc>
                            <a:spcAft>
                              <a:spcPts val="0"/>
                            </a:spcAft>
                          </a:pPr>
                          <a:r>
                            <a:rPr lang="es-ES" sz="1200">
                              <a:effectLst/>
                              <a:latin typeface="Calibri"/>
                              <a:ea typeface="Calibri"/>
                              <a:cs typeface="Times New Roman"/>
                            </a:rPr>
                            <a:t>23</a:t>
                          </a:r>
                          <a:endParaRPr lang="es-ES" sz="1100">
                            <a:effectLst/>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200">
                              <a:effectLst/>
                              <a:latin typeface="Calibri"/>
                              <a:ea typeface="Calibri"/>
                              <a:cs typeface="Times New Roman"/>
                            </a:rPr>
                            <a:t>1</a:t>
                          </a:r>
                          <a:endParaRPr lang="es-ES" sz="1100">
                            <a:effectLst/>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195707">
                    <a:tc>
                      <a:txBody>
                        <a:bodyPr/>
                        <a:lstStyle/>
                        <a:p>
                          <a:pPr algn="just">
                            <a:lnSpc>
                              <a:spcPct val="107000"/>
                            </a:lnSpc>
                            <a:spcAft>
                              <a:spcPts val="0"/>
                            </a:spcAft>
                          </a:pPr>
                          <a:r>
                            <a:rPr lang="es-ES" sz="1200">
                              <a:effectLst/>
                              <a:latin typeface="Calibri"/>
                              <a:ea typeface="Calibri"/>
                              <a:cs typeface="Times New Roman"/>
                            </a:rPr>
                            <a:t>Totales</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200" dirty="0">
                              <a:effectLst/>
                              <a:latin typeface="Calibri"/>
                              <a:ea typeface="Calibri"/>
                              <a:cs typeface="Times New Roman"/>
                            </a:rPr>
                            <a:t>20</a:t>
                          </a:r>
                          <a:endParaRPr lang="es-ES" sz="11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pic>
        <p:nvPicPr>
          <p:cNvPr id="6" name="Imagen 5"/>
          <p:cNvPicPr>
            <a:picLocks noChangeAspect="1"/>
          </p:cNvPicPr>
          <p:nvPr/>
        </p:nvPicPr>
        <p:blipFill>
          <a:blip r:embed="rId3"/>
          <a:stretch>
            <a:fillRect/>
          </a:stretch>
        </p:blipFill>
        <p:spPr>
          <a:xfrm>
            <a:off x="611560" y="2682612"/>
            <a:ext cx="4895850" cy="2724150"/>
          </a:xfrm>
          <a:prstGeom prst="rect">
            <a:avLst/>
          </a:prstGeom>
        </p:spPr>
      </p:pic>
    </p:spTree>
    <p:extLst>
      <p:ext uri="{BB962C8B-B14F-4D97-AF65-F5344CB8AC3E}">
        <p14:creationId xmlns:p14="http://schemas.microsoft.com/office/powerpoint/2010/main" val="6170746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157192"/>
            <a:ext cx="8352928" cy="1143000"/>
          </a:xfrm>
        </p:spPr>
        <p:txBody>
          <a:bodyPr/>
          <a:lstStyle/>
          <a:p>
            <a:pPr marL="0" indent="0">
              <a:buNone/>
            </a:pPr>
            <a:r>
              <a:rPr lang="es-ES" dirty="0" smtClean="0"/>
              <a:t>Gráfico </a:t>
            </a:r>
            <a:br>
              <a:rPr lang="es-ES" dirty="0" smtClean="0"/>
            </a:br>
            <a:r>
              <a:rPr lang="es-ES" dirty="0" smtClean="0"/>
              <a:t>de Barras Adyacentes</a:t>
            </a:r>
            <a:endParaRPr lang="es-ES" dirty="0"/>
          </a:p>
        </p:txBody>
      </p:sp>
      <p:sp>
        <p:nvSpPr>
          <p:cNvPr id="3" name="2 Marcador de contenido"/>
          <p:cNvSpPr>
            <a:spLocks noGrp="1"/>
          </p:cNvSpPr>
          <p:nvPr>
            <p:ph sz="quarter" idx="13"/>
          </p:nvPr>
        </p:nvSpPr>
        <p:spPr>
          <a:xfrm>
            <a:off x="323528" y="188640"/>
            <a:ext cx="8568952" cy="2016224"/>
          </a:xfrm>
        </p:spPr>
        <p:txBody>
          <a:bodyPr>
            <a:noAutofit/>
          </a:bodyPr>
          <a:lstStyle/>
          <a:p>
            <a:pPr marL="45720" indent="0" algn="just">
              <a:buNone/>
            </a:pPr>
            <a:r>
              <a:rPr lang="es-ES" sz="1800" dirty="0" smtClean="0"/>
              <a:t>	Aunque lo correcto es que el segmento se alce sobre un punto</a:t>
            </a:r>
            <a:r>
              <a:rPr lang="es-ES" sz="1800" dirty="0">
                <a:solidFill>
                  <a:prstClr val="black">
                    <a:lumMod val="75000"/>
                    <a:lumOff val="25000"/>
                  </a:prstClr>
                </a:solidFill>
              </a:rPr>
              <a:t> (porque al ser la variable discreta, toda la frecuencia se concentra en un solo punto)</a:t>
            </a:r>
            <a:r>
              <a:rPr lang="es-ES" sz="1800" dirty="0" smtClean="0"/>
              <a:t>, para mejor visibilidad suelen trazarse los bastones como barras, especialmente cuando hay que comparar dos distribuciones en un mismo gráfico, y se las colorea para diferenciarlas. Deberían ser barras delgadas pero los programas las hacen igual que para las variables nominales. Para que la comparación sea válida los totales deben ser iguales o bien utilizar en el eje de ordenadas las frecuencias relativas o porcentuales. También pueden ser más anchas cuando se representan valores de una variable discreta agrupados en intervalos; p. ej. edades agrupadas en décadas.</a:t>
            </a:r>
            <a:endParaRPr lang="es-ES" sz="1800" dirty="0"/>
          </a:p>
        </p:txBody>
      </p:sp>
      <p:graphicFrame>
        <p:nvGraphicFramePr>
          <p:cNvPr id="9" name="8 Gráfico"/>
          <p:cNvGraphicFramePr/>
          <p:nvPr>
            <p:extLst>
              <p:ext uri="{D42A27DB-BD31-4B8C-83A1-F6EECF244321}">
                <p14:modId xmlns:p14="http://schemas.microsoft.com/office/powerpoint/2010/main" val="1870114875"/>
              </p:ext>
            </p:extLst>
          </p:nvPr>
        </p:nvGraphicFramePr>
        <p:xfrm>
          <a:off x="1331640" y="3068960"/>
          <a:ext cx="5256584" cy="2952328"/>
        </p:xfrm>
        <a:graphic>
          <a:graphicData uri="http://schemas.openxmlformats.org/drawingml/2006/chart">
            <c:chart xmlns:c="http://schemas.openxmlformats.org/drawingml/2006/chart" xmlns:r="http://schemas.openxmlformats.org/officeDocument/2006/relationships" r:id="rId2"/>
          </a:graphicData>
        </a:graphic>
      </p:graphicFrame>
      <p:sp>
        <p:nvSpPr>
          <p:cNvPr id="11" name="Cuadro de texto 2"/>
          <p:cNvSpPr txBox="1">
            <a:spLocks noChangeArrowheads="1"/>
          </p:cNvSpPr>
          <p:nvPr/>
        </p:nvSpPr>
        <p:spPr bwMode="auto">
          <a:xfrm>
            <a:off x="1835696" y="5733256"/>
            <a:ext cx="4032448" cy="287002"/>
          </a:xfrm>
          <a:prstGeom prst="rect">
            <a:avLst/>
          </a:prstGeom>
          <a:solidFill>
            <a:srgbClr val="E3F2FD"/>
          </a:solidFill>
          <a:ln w="9525">
            <a:noFill/>
            <a:miter lim="800000"/>
            <a:headEnd/>
            <a:tailEnd/>
          </a:ln>
        </p:spPr>
        <p:txBody>
          <a:bodyPr rot="0" vert="horz" wrap="square" lIns="91440" tIns="45720" rIns="91440" bIns="45720" anchor="t" anchorCtr="0">
            <a:spAutoFit/>
          </a:bodyPr>
          <a:lstStyle/>
          <a:p>
            <a:pPr>
              <a:lnSpc>
                <a:spcPct val="115000"/>
              </a:lnSpc>
              <a:spcAft>
                <a:spcPts val="1000"/>
              </a:spcAft>
            </a:pPr>
            <a:r>
              <a:rPr lang="es-ES" sz="1100" dirty="0" smtClean="0">
                <a:effectLst/>
                <a:latin typeface="Calibri"/>
                <a:ea typeface="Calibri"/>
                <a:cs typeface="Times New Roman"/>
              </a:rPr>
              <a:t> </a:t>
            </a:r>
            <a:r>
              <a:rPr lang="es-ES" sz="1100" smtClean="0">
                <a:effectLst/>
                <a:latin typeface="Calibri"/>
                <a:ea typeface="Calibri"/>
                <a:cs typeface="Times New Roman"/>
              </a:rPr>
              <a:t>18</a:t>
            </a:r>
            <a:r>
              <a:rPr lang="es-ES" sz="1100">
                <a:latin typeface="Calibri"/>
                <a:ea typeface="Calibri"/>
                <a:cs typeface="Times New Roman"/>
              </a:rPr>
              <a:t> </a:t>
            </a:r>
            <a:r>
              <a:rPr lang="es-ES" sz="1100" smtClean="0">
                <a:latin typeface="Calibri"/>
                <a:ea typeface="Calibri"/>
                <a:cs typeface="Times New Roman"/>
              </a:rPr>
              <a:t>               </a:t>
            </a:r>
            <a:r>
              <a:rPr lang="es-ES" sz="1100" smtClean="0">
                <a:effectLst/>
                <a:latin typeface="Calibri"/>
                <a:ea typeface="Calibri"/>
                <a:cs typeface="Times New Roman"/>
              </a:rPr>
              <a:t>19                 20                  </a:t>
            </a:r>
            <a:r>
              <a:rPr lang="es-ES" sz="1100" dirty="0">
                <a:effectLst/>
                <a:latin typeface="Calibri"/>
                <a:ea typeface="Calibri"/>
                <a:cs typeface="Times New Roman"/>
              </a:rPr>
              <a:t>21              </a:t>
            </a:r>
            <a:r>
              <a:rPr lang="es-ES" sz="1100" dirty="0" smtClean="0">
                <a:effectLst/>
                <a:latin typeface="Calibri"/>
                <a:ea typeface="Calibri"/>
                <a:cs typeface="Times New Roman"/>
              </a:rPr>
              <a:t>   </a:t>
            </a:r>
            <a:r>
              <a:rPr lang="es-ES" sz="1100" dirty="0">
                <a:effectLst/>
                <a:latin typeface="Calibri"/>
                <a:ea typeface="Calibri"/>
                <a:cs typeface="Times New Roman"/>
              </a:rPr>
              <a:t>22          </a:t>
            </a:r>
            <a:r>
              <a:rPr lang="es-ES" sz="1100" dirty="0" smtClean="0">
                <a:effectLst/>
                <a:latin typeface="Calibri"/>
                <a:ea typeface="Calibri"/>
                <a:cs typeface="Times New Roman"/>
              </a:rPr>
              <a:t>       </a:t>
            </a:r>
            <a:r>
              <a:rPr lang="es-ES" sz="1100" dirty="0">
                <a:effectLst/>
                <a:latin typeface="Calibri"/>
                <a:ea typeface="Calibri"/>
                <a:cs typeface="Times New Roman"/>
              </a:rPr>
              <a:t>23</a:t>
            </a:r>
          </a:p>
        </p:txBody>
      </p:sp>
    </p:spTree>
    <p:extLst>
      <p:ext uri="{BB962C8B-B14F-4D97-AF65-F5344CB8AC3E}">
        <p14:creationId xmlns:p14="http://schemas.microsoft.com/office/powerpoint/2010/main" val="24932333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11760" y="5949280"/>
            <a:ext cx="6512511" cy="1143000"/>
          </a:xfrm>
        </p:spPr>
        <p:txBody>
          <a:bodyPr/>
          <a:lstStyle/>
          <a:p>
            <a:pPr marL="0" indent="0">
              <a:buNone/>
            </a:pPr>
            <a:r>
              <a:rPr lang="es-ES" dirty="0" smtClean="0"/>
              <a:t>Intervalos de Clase</a:t>
            </a:r>
            <a:endParaRPr lang="es-ES" dirty="0"/>
          </a:p>
        </p:txBody>
      </p:sp>
      <p:sp>
        <p:nvSpPr>
          <p:cNvPr id="3" name="2 Marcador de contenido"/>
          <p:cNvSpPr>
            <a:spLocks noGrp="1"/>
          </p:cNvSpPr>
          <p:nvPr>
            <p:ph sz="quarter" idx="13"/>
          </p:nvPr>
        </p:nvSpPr>
        <p:spPr>
          <a:xfrm>
            <a:off x="323528" y="188640"/>
            <a:ext cx="8424936" cy="1800200"/>
          </a:xfrm>
        </p:spPr>
        <p:txBody>
          <a:bodyPr>
            <a:normAutofit/>
          </a:bodyPr>
          <a:lstStyle/>
          <a:p>
            <a:pPr marL="45720" indent="0" algn="just">
              <a:buNone/>
            </a:pPr>
            <a:r>
              <a:rPr lang="es-ES" sz="1350" dirty="0" smtClean="0"/>
              <a:t>	Cuando la variable es continua y se mide con suficiente precisión, difícilmente coincidan los valores observados con substantiva frecuencia, por lo que la tabla de frecuencias pasa a ser un listado de los valores de menor a mayor con escasa frecuencia. Para resumir estos datos, conviene agruparlos en intervalos de igual longitud (intervalos de clase). Para ello se efectúa la diferencia entre el máximo valor observado más media unidad (0,5 si las observaciones son enteras, 0,05 si la precisión es con un decimal, etc.) y el mínimo valor observado menos media unidad. A esa amplitud se la divide por la cantidad de intervalos, la cual depende de la cantidad de datos. No hay un único criterio pero uno de ellos es tomar aproximadamente la raíz cuadrada de la cantidad de datos.</a:t>
            </a:r>
            <a:endParaRPr lang="es-ES" sz="1350" dirty="0"/>
          </a:p>
        </p:txBody>
      </p:sp>
      <p:sp>
        <p:nvSpPr>
          <p:cNvPr id="4" name="Rectangle 4"/>
          <p:cNvSpPr>
            <a:spLocks noChangeArrowheads="1"/>
          </p:cNvSpPr>
          <p:nvPr/>
        </p:nvSpPr>
        <p:spPr bwMode="auto">
          <a:xfrm>
            <a:off x="467544" y="2154073"/>
            <a:ext cx="3607098" cy="3754874"/>
          </a:xfrm>
          <a:prstGeom prst="rect">
            <a:avLst/>
          </a:prstGeom>
          <a:solidFill>
            <a:schemeClr val="accent2">
              <a:lumMod val="40000"/>
              <a:lumOff val="60000"/>
            </a:schemeClr>
          </a:solidFill>
          <a:ln w="57150">
            <a:solidFill>
              <a:srgbClr val="FFFFFF">
                <a:lumMod val="50000"/>
              </a:srgbClr>
            </a:solidFill>
            <a:miter lim="800000"/>
            <a:headEnd/>
            <a:tailEnd/>
          </a:ln>
          <a:effectLst>
            <a:glow rad="101600">
              <a:srgbClr val="000000">
                <a:satMod val="175000"/>
                <a:alpha val="40000"/>
              </a:srgbClr>
            </a:glow>
            <a:outerShdw dist="35921" dir="2700000" algn="ctr" rotWithShape="0">
              <a:srgbClr val="DDDDDD"/>
            </a:outerShdw>
          </a:effectLst>
        </p:spPr>
        <p:txBody>
          <a:bodyPr wrap="square" anchor="ctr">
            <a:spAutoFit/>
          </a:bodyPr>
          <a:lstStyle>
            <a:lvl1pPr eaLnBrk="0" hangingPunct="0">
              <a:spcBef>
                <a:spcPct val="20000"/>
              </a:spcBef>
              <a:buClr>
                <a:schemeClr val="accent2"/>
              </a:buClr>
              <a:buFont typeface="Wingdings" pitchFamily="2" charset="2"/>
              <a:buChar char="o"/>
              <a:defRPr sz="3000">
                <a:solidFill>
                  <a:schemeClr val="tx1"/>
                </a:solidFill>
                <a:latin typeface="Verdana" pitchFamily="34" charset="0"/>
              </a:defRPr>
            </a:lvl1pPr>
            <a:lvl2pPr marL="742950" indent="-285750"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143000" indent="-228600"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00200" indent="-22860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57400" indent="-228600"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146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29718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290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8862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ES" sz="1400" b="1" i="0" u="none" strike="noStrike" kern="0" cap="none" spc="0" normalizeH="0" baseline="0" noProof="0" dirty="0" smtClean="0">
                <a:ln>
                  <a:noFill/>
                </a:ln>
                <a:solidFill>
                  <a:srgbClr val="000000"/>
                </a:solidFill>
                <a:effectLst/>
                <a:uLnTx/>
                <a:uFillTx/>
                <a:latin typeface="Courier New" pitchFamily="49" charset="0"/>
              </a:rPr>
              <a:t>Distribución de frecuencias de Agotamiento Emocional (AE)</a:t>
            </a:r>
          </a:p>
          <a:p>
            <a:pPr lvl="0" algn="ctr" eaLnBrk="1" fontAlgn="base" hangingPunct="1">
              <a:spcBef>
                <a:spcPct val="0"/>
              </a:spcBef>
              <a:spcAft>
                <a:spcPct val="0"/>
              </a:spcAft>
              <a:buClrTx/>
              <a:buNone/>
              <a:defRPr/>
            </a:pPr>
            <a:endParaRPr lang="es-ES" altLang="es-ES" sz="1400" kern="0" dirty="0">
              <a:solidFill>
                <a:srgbClr val="000000"/>
              </a:solidFill>
              <a:latin typeface="Courier New" pitchFamily="49" charset="0"/>
            </a:endParaRPr>
          </a:p>
          <a:p>
            <a:pPr lvl="0" eaLnBrk="1" fontAlgn="base" hangingPunct="1">
              <a:spcBef>
                <a:spcPct val="0"/>
              </a:spcBef>
              <a:spcAft>
                <a:spcPct val="0"/>
              </a:spcAft>
              <a:buClrTx/>
              <a:buNone/>
              <a:defRPr/>
            </a:pPr>
            <a:r>
              <a:rPr lang="es-ES" altLang="es-ES" sz="1400" b="1" kern="0" dirty="0" smtClean="0">
                <a:solidFill>
                  <a:srgbClr val="000000"/>
                </a:solidFill>
                <a:latin typeface="Courier New" pitchFamily="49" charset="0"/>
              </a:rPr>
              <a:t>    </a:t>
            </a:r>
            <a:r>
              <a:rPr lang="es-ES" altLang="es-ES" sz="1400" b="1" i="1" kern="0" dirty="0" smtClean="0">
                <a:solidFill>
                  <a:srgbClr val="000000"/>
                </a:solidFill>
                <a:latin typeface="Times New Roman" panose="02020603050405020304" pitchFamily="18" charset="0"/>
                <a:cs typeface="Times New Roman" panose="02020603050405020304" pitchFamily="18" charset="0"/>
              </a:rPr>
              <a:t>xi</a:t>
            </a:r>
            <a:r>
              <a:rPr kumimoji="0" lang="es-ES" altLang="es-ES" sz="1400" b="1" i="1"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f</a:t>
            </a:r>
            <a:r>
              <a:rPr kumimoji="0" lang="es-ES" altLang="es-ES" sz="1400" b="1" i="1" u="none" strike="noStrike" kern="0" cap="none" spc="0" normalizeH="0" baseline="-25000" noProof="0" dirty="0" smtClean="0">
                <a:ln>
                  <a:noFill/>
                </a:ln>
                <a:solidFill>
                  <a:srgbClr val="000000"/>
                </a:solidFill>
                <a:effectLst/>
                <a:uLnTx/>
                <a:uFillTx/>
                <a:latin typeface="Times New Roman" panose="02020603050405020304" pitchFamily="18" charset="0"/>
                <a:cs typeface="Times New Roman" panose="02020603050405020304" pitchFamily="18" charset="0"/>
              </a:rPr>
              <a:t>i</a:t>
            </a:r>
            <a:r>
              <a:rPr kumimoji="0" lang="es-ES" altLang="es-ES" sz="1400" b="1" i="1"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f</a:t>
            </a:r>
            <a:r>
              <a:rPr kumimoji="0" lang="es-ES" altLang="es-ES" sz="1400" b="1" i="1" u="none" strike="noStrike" kern="0" cap="none" spc="0" normalizeH="0" baseline="-25000" noProof="0" dirty="0" smtClean="0">
                <a:ln>
                  <a:noFill/>
                </a:ln>
                <a:solidFill>
                  <a:srgbClr val="000000"/>
                </a:solidFill>
                <a:effectLst/>
                <a:uLnTx/>
                <a:uFillTx/>
                <a:latin typeface="Times New Roman" panose="02020603050405020304" pitchFamily="18" charset="0"/>
                <a:cs typeface="Times New Roman" panose="02020603050405020304" pitchFamily="18" charset="0"/>
              </a:rPr>
              <a:t>i</a:t>
            </a:r>
            <a:r>
              <a:rPr kumimoji="0" lang="es-ES" altLang="es-ES" sz="1400" b="1" i="1"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s-ES" altLang="es-ES" sz="1400" b="1" i="1"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endParaRPr kumimoji="0" lang="es-ES" altLang="es-ES" sz="1400" b="0" i="1"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ES" sz="1400" b="0" i="0" u="none" strike="noStrike" kern="0" cap="none" spc="0" normalizeH="0" baseline="0" noProof="0" dirty="0" smtClean="0">
                <a:ln>
                  <a:noFill/>
                </a:ln>
                <a:solidFill>
                  <a:srgbClr val="000000"/>
                </a:solidFill>
                <a:effectLst/>
                <a:uLnTx/>
                <a:uFillTx/>
                <a:latin typeface="Courier New" pitchFamily="49" charset="0"/>
              </a:rPr>
              <a:t>    20       1     2.9       </a:t>
            </a:r>
            <a:r>
              <a:rPr kumimoji="0" lang="es-ES" altLang="es-ES" sz="1400" b="0" i="0" u="none" strike="noStrike" kern="0" cap="none" spc="0" normalizeH="0" baseline="0" noProof="0" dirty="0" smtClean="0">
                <a:ln>
                  <a:noFill/>
                </a:ln>
                <a:solidFill>
                  <a:srgbClr val="0000FF"/>
                </a:solidFill>
                <a:effectLst/>
                <a:uLnTx/>
                <a:uFillTx/>
                <a:latin typeface="Courier New" pitchFamily="49" charset="0"/>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ES" sz="1400" b="0" i="0" u="none" strike="noStrike" kern="0" cap="none" spc="0" normalizeH="0" baseline="0" noProof="0" dirty="0" smtClean="0">
                <a:ln>
                  <a:noFill/>
                </a:ln>
                <a:solidFill>
                  <a:srgbClr val="000000"/>
                </a:solidFill>
                <a:effectLst/>
                <a:uLnTx/>
                <a:uFillTx/>
                <a:latin typeface="Courier New" pitchFamily="49" charset="0"/>
              </a:rPr>
              <a:t>    21       1     2.9       </a:t>
            </a:r>
            <a:r>
              <a:rPr kumimoji="0" lang="es-ES" altLang="es-ES" sz="1400" b="0" i="0" u="none" strike="noStrike" kern="0" cap="none" spc="0" normalizeH="0" baseline="0" noProof="0" dirty="0" smtClean="0">
                <a:ln>
                  <a:noFill/>
                </a:ln>
                <a:solidFill>
                  <a:srgbClr val="0000FF"/>
                </a:solidFill>
                <a:effectLst/>
                <a:uLnTx/>
                <a:uFillTx/>
                <a:latin typeface="Courier New" pitchFamily="49" charset="0"/>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ES" sz="1400" b="0" i="0" u="none" strike="noStrike" kern="0" cap="none" spc="0" normalizeH="0" baseline="0" noProof="0" dirty="0" smtClean="0">
                <a:ln>
                  <a:noFill/>
                </a:ln>
                <a:solidFill>
                  <a:srgbClr val="000000"/>
                </a:solidFill>
                <a:effectLst/>
                <a:uLnTx/>
                <a:uFillTx/>
                <a:latin typeface="Courier New" pitchFamily="49" charset="0"/>
              </a:rPr>
              <a:t>    22       1     2.9       </a:t>
            </a:r>
            <a:r>
              <a:rPr kumimoji="0" lang="es-ES" altLang="es-ES" sz="1400" b="0" i="0" u="none" strike="noStrike" kern="0" cap="none" spc="0" normalizeH="0" baseline="0" noProof="0" dirty="0" smtClean="0">
                <a:ln>
                  <a:noFill/>
                </a:ln>
                <a:solidFill>
                  <a:srgbClr val="0000FF"/>
                </a:solidFill>
                <a:effectLst/>
                <a:uLnTx/>
                <a:uFillTx/>
                <a:latin typeface="Courier New" pitchFamily="49" charset="0"/>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ES" sz="1400" b="0" i="0" u="none" strike="noStrike" kern="0" cap="none" spc="0" normalizeH="0" baseline="0" noProof="0" dirty="0" smtClean="0">
                <a:ln>
                  <a:noFill/>
                </a:ln>
                <a:solidFill>
                  <a:srgbClr val="000000"/>
                </a:solidFill>
                <a:effectLst/>
                <a:uLnTx/>
                <a:uFillTx/>
                <a:latin typeface="Courier New" pitchFamily="49" charset="0"/>
              </a:rPr>
              <a:t>    23       3     8.6       </a:t>
            </a:r>
            <a:r>
              <a:rPr kumimoji="0" lang="es-ES" altLang="es-ES" sz="1400" b="0" i="0" u="none" strike="noStrike" kern="0" cap="none" spc="0" normalizeH="0" baseline="0" noProof="0" dirty="0" smtClean="0">
                <a:ln>
                  <a:noFill/>
                </a:ln>
                <a:solidFill>
                  <a:srgbClr val="0000FF"/>
                </a:solidFill>
                <a:effectLst/>
                <a:uLnTx/>
                <a:uFillTx/>
                <a:latin typeface="Courier New" pitchFamily="49" charset="0"/>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ES" sz="1400" b="0" i="0" u="none" strike="noStrike" kern="0" cap="none" spc="0" normalizeH="0" baseline="0" noProof="0" dirty="0" smtClean="0">
                <a:ln>
                  <a:noFill/>
                </a:ln>
                <a:solidFill>
                  <a:srgbClr val="000000"/>
                </a:solidFill>
                <a:effectLst/>
                <a:uLnTx/>
                <a:uFillTx/>
                <a:latin typeface="Courier New" pitchFamily="49" charset="0"/>
              </a:rPr>
              <a:t>    24       4    11.4       </a:t>
            </a:r>
            <a:r>
              <a:rPr kumimoji="0" lang="es-ES" altLang="es-ES" sz="1400" b="0" i="0" u="none" strike="noStrike" kern="0" cap="none" spc="0" normalizeH="0" baseline="0" noProof="0" dirty="0" smtClean="0">
                <a:ln>
                  <a:noFill/>
                </a:ln>
                <a:solidFill>
                  <a:srgbClr val="0000FF"/>
                </a:solidFill>
                <a:effectLst/>
                <a:uLnTx/>
                <a:uFillTx/>
                <a:latin typeface="Courier New" pitchFamily="49" charset="0"/>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ES" sz="1400" b="0" i="0" u="none" strike="noStrike" kern="0" cap="none" spc="0" normalizeH="0" baseline="0" noProof="0" dirty="0" smtClean="0">
                <a:ln>
                  <a:noFill/>
                </a:ln>
                <a:solidFill>
                  <a:srgbClr val="000000"/>
                </a:solidFill>
                <a:effectLst/>
                <a:uLnTx/>
                <a:uFillTx/>
                <a:latin typeface="Courier New" pitchFamily="49" charset="0"/>
              </a:rPr>
              <a:t>    25       4    11.4       </a:t>
            </a:r>
            <a:r>
              <a:rPr kumimoji="0" lang="es-ES" altLang="es-ES" sz="1400" b="0" i="0" u="none" strike="noStrike" kern="0" cap="none" spc="0" normalizeH="0" baseline="0" noProof="0" dirty="0" smtClean="0">
                <a:ln>
                  <a:noFill/>
                </a:ln>
                <a:solidFill>
                  <a:srgbClr val="0000FF"/>
                </a:solidFill>
                <a:effectLst/>
                <a:uLnTx/>
                <a:uFillTx/>
                <a:latin typeface="Courier New" pitchFamily="49" charset="0"/>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ES" sz="1400" b="0" i="0" u="none" strike="noStrike" kern="0" cap="none" spc="0" normalizeH="0" baseline="0" noProof="0" dirty="0" smtClean="0">
                <a:ln>
                  <a:noFill/>
                </a:ln>
                <a:solidFill>
                  <a:srgbClr val="000000"/>
                </a:solidFill>
                <a:effectLst/>
                <a:uLnTx/>
                <a:uFillTx/>
                <a:latin typeface="Courier New" pitchFamily="49" charset="0"/>
              </a:rPr>
              <a:t>    26       7    20.0       </a:t>
            </a:r>
            <a:r>
              <a:rPr kumimoji="0" lang="es-ES" altLang="es-ES" sz="1400" b="0" i="0" u="none" strike="noStrike" kern="0" cap="none" spc="0" normalizeH="0" baseline="0" noProof="0" dirty="0" smtClean="0">
                <a:ln>
                  <a:noFill/>
                </a:ln>
                <a:solidFill>
                  <a:srgbClr val="0000FF"/>
                </a:solidFill>
                <a:effectLst/>
                <a:uLnTx/>
                <a:uFillTx/>
                <a:latin typeface="Courier New" pitchFamily="49" charset="0"/>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ES" sz="1400" b="0" i="0" u="none" strike="noStrike" kern="0" cap="none" spc="0" normalizeH="0" baseline="0" noProof="0" dirty="0" smtClean="0">
                <a:ln>
                  <a:noFill/>
                </a:ln>
                <a:solidFill>
                  <a:srgbClr val="000000"/>
                </a:solidFill>
                <a:effectLst/>
                <a:uLnTx/>
                <a:uFillTx/>
                <a:latin typeface="Courier New" pitchFamily="49" charset="0"/>
              </a:rPr>
              <a:t>    27       4    11.4       </a:t>
            </a:r>
            <a:r>
              <a:rPr kumimoji="0" lang="es-ES" altLang="es-ES" sz="1400" b="0" i="0" u="none" strike="noStrike" kern="0" cap="none" spc="0" normalizeH="0" baseline="0" noProof="0" dirty="0" smtClean="0">
                <a:ln>
                  <a:noFill/>
                </a:ln>
                <a:solidFill>
                  <a:srgbClr val="0000FF"/>
                </a:solidFill>
                <a:effectLst/>
                <a:uLnTx/>
                <a:uFillTx/>
                <a:latin typeface="Courier New" pitchFamily="49" charset="0"/>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ES" sz="1400" b="0" i="0" u="none" strike="noStrike" kern="0" cap="none" spc="0" normalizeH="0" baseline="0" noProof="0" dirty="0" smtClean="0">
                <a:ln>
                  <a:noFill/>
                </a:ln>
                <a:solidFill>
                  <a:srgbClr val="000000"/>
                </a:solidFill>
                <a:effectLst/>
                <a:uLnTx/>
                <a:uFillTx/>
                <a:latin typeface="Courier New" pitchFamily="49" charset="0"/>
              </a:rPr>
              <a:t>    28       2     5.7       </a:t>
            </a:r>
            <a:r>
              <a:rPr kumimoji="0" lang="es-ES" altLang="es-ES" sz="1400" b="0" i="0" u="none" strike="noStrike" kern="0" cap="none" spc="0" normalizeH="0" baseline="0" noProof="0" dirty="0" smtClean="0">
                <a:ln>
                  <a:noFill/>
                </a:ln>
                <a:solidFill>
                  <a:srgbClr val="0000FF"/>
                </a:solidFill>
                <a:effectLst/>
                <a:uLnTx/>
                <a:uFillTx/>
                <a:latin typeface="Courier New" pitchFamily="49" charset="0"/>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ES" sz="1400" b="0" i="0" u="none" strike="noStrike" kern="0" cap="none" spc="0" normalizeH="0" baseline="0" noProof="0" dirty="0" smtClean="0">
                <a:ln>
                  <a:noFill/>
                </a:ln>
                <a:solidFill>
                  <a:srgbClr val="000000"/>
                </a:solidFill>
                <a:effectLst/>
                <a:uLnTx/>
                <a:uFillTx/>
                <a:latin typeface="Courier New" pitchFamily="49" charset="0"/>
              </a:rPr>
              <a:t>    29       4    11.4       </a:t>
            </a:r>
            <a:r>
              <a:rPr kumimoji="0" lang="es-ES" altLang="es-ES" sz="1400" b="0" i="0" u="none" strike="noStrike" kern="0" cap="none" spc="0" normalizeH="0" baseline="0" noProof="0" dirty="0" smtClean="0">
                <a:ln>
                  <a:noFill/>
                </a:ln>
                <a:solidFill>
                  <a:srgbClr val="0000FF"/>
                </a:solidFill>
                <a:effectLst/>
                <a:uLnTx/>
                <a:uFillTx/>
                <a:latin typeface="Courier New" pitchFamily="49" charset="0"/>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ES" sz="1400" b="0" i="0" u="none" strike="noStrike" kern="0" cap="none" spc="0" normalizeH="0" baseline="0" noProof="0" dirty="0" smtClean="0">
                <a:ln>
                  <a:noFill/>
                </a:ln>
                <a:solidFill>
                  <a:srgbClr val="000000"/>
                </a:solidFill>
                <a:effectLst/>
                <a:uLnTx/>
                <a:uFillTx/>
                <a:latin typeface="Courier New" pitchFamily="49" charset="0"/>
              </a:rPr>
              <a:t>    30       3     8.6       </a:t>
            </a:r>
            <a:r>
              <a:rPr kumimoji="0" lang="es-ES" altLang="es-ES" sz="1400" b="0" i="0" u="none" strike="noStrike" kern="0" cap="none" spc="0" normalizeH="0" baseline="0" noProof="0" dirty="0" smtClean="0">
                <a:ln>
                  <a:noFill/>
                </a:ln>
                <a:solidFill>
                  <a:srgbClr val="0000FF"/>
                </a:solidFill>
                <a:effectLst/>
                <a:uLnTx/>
                <a:uFillTx/>
                <a:latin typeface="Courier New" pitchFamily="49" charset="0"/>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ES" sz="1400" b="0" i="0" u="none" strike="noStrike" kern="0" cap="none" spc="0" normalizeH="0" baseline="0" noProof="0" dirty="0" smtClean="0">
                <a:ln>
                  <a:noFill/>
                </a:ln>
                <a:solidFill>
                  <a:srgbClr val="000000"/>
                </a:solidFill>
                <a:effectLst/>
                <a:uLnTx/>
                <a:uFillTx/>
                <a:latin typeface="Courier New" pitchFamily="49" charset="0"/>
              </a:rPr>
              <a:t>    31       1     2.9       </a:t>
            </a:r>
            <a:r>
              <a:rPr kumimoji="0" lang="es-ES" altLang="es-ES" sz="1400" b="0" i="0" u="none" strike="noStrike" kern="0" cap="none" spc="0" normalizeH="0" baseline="0" noProof="0" dirty="0" smtClean="0">
                <a:ln>
                  <a:noFill/>
                </a:ln>
                <a:solidFill>
                  <a:srgbClr val="0000FF"/>
                </a:solidFill>
                <a:effectLst/>
                <a:uLnTx/>
                <a:uFillTx/>
                <a:latin typeface="Courier New" pitchFamily="49" charset="0"/>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ES" sz="1400" b="0" i="0" u="none" strike="noStrike" kern="0" cap="none" spc="0" normalizeH="0" baseline="0" noProof="0" dirty="0" smtClean="0">
                <a:ln>
                  <a:noFill/>
                </a:ln>
                <a:solidFill>
                  <a:srgbClr val="000000"/>
                </a:solidFill>
                <a:effectLst/>
                <a:uLnTx/>
                <a:uFillTx/>
                <a:latin typeface="Courier New" pitchFamily="49" charset="0"/>
              </a:rPr>
              <a:t>Total       35   100.0</a:t>
            </a:r>
          </a:p>
        </p:txBody>
      </p:sp>
      <p:sp>
        <p:nvSpPr>
          <p:cNvPr id="5" name="4 CuadroTexto"/>
          <p:cNvSpPr txBox="1"/>
          <p:nvPr/>
        </p:nvSpPr>
        <p:spPr>
          <a:xfrm>
            <a:off x="5508104" y="2636912"/>
            <a:ext cx="184731" cy="369332"/>
          </a:xfrm>
          <a:prstGeom prst="rect">
            <a:avLst/>
          </a:prstGeom>
          <a:noFill/>
        </p:spPr>
        <p:txBody>
          <a:bodyPr wrap="none" rtlCol="0">
            <a:spAutoFit/>
          </a:bodyPr>
          <a:lstStyle/>
          <a:p>
            <a:endParaRPr lang="es-ES" dirty="0"/>
          </a:p>
        </p:txBody>
      </p:sp>
      <p:sp>
        <p:nvSpPr>
          <p:cNvPr id="6" name="Text Box 7"/>
          <p:cNvSpPr txBox="1">
            <a:spLocks noChangeArrowheads="1"/>
          </p:cNvSpPr>
          <p:nvPr/>
        </p:nvSpPr>
        <p:spPr bwMode="auto">
          <a:xfrm>
            <a:off x="4404201" y="1889592"/>
            <a:ext cx="4200247" cy="1286891"/>
          </a:xfrm>
          <a:prstGeom prst="rect">
            <a:avLst/>
          </a:prstGeom>
          <a:noFill/>
          <a:ln w="38100">
            <a:solidFill>
              <a:srgbClr val="CC0000"/>
            </a:solidFill>
            <a:miter lim="800000"/>
            <a:headEnd/>
            <a:tailEnd/>
          </a:ln>
          <a:effectLst/>
          <a:extLst/>
        </p:spPr>
        <p:txBody>
          <a:bodyPr wrap="square">
            <a:spAutoFit/>
          </a:bodyPr>
          <a:lstStyle>
            <a:lvl1pPr marL="177800" eaLnBrk="0" hangingPunct="0">
              <a:spcBef>
                <a:spcPct val="20000"/>
              </a:spcBef>
              <a:buClr>
                <a:schemeClr val="accent2"/>
              </a:buClr>
              <a:buFont typeface="Wingdings" pitchFamily="2" charset="2"/>
              <a:buChar char="o"/>
              <a:defRPr sz="3000">
                <a:solidFill>
                  <a:schemeClr val="tx1"/>
                </a:solidFill>
                <a:latin typeface="Verdana" pitchFamily="34" charset="0"/>
              </a:defRPr>
            </a:lvl1pPr>
            <a:lvl2pPr marL="1206500" indent="-495300"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824038" indent="-438150"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2384425" indent="-38100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944813" indent="-381000"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3402013" indent="-3810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3859213" indent="-3810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4316413" indent="-3810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4773613" indent="-3810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marL="177800" marR="0" lvl="0" indent="0" defTabSz="914400" eaLnBrk="1" fontAlgn="base" latinLnBrk="0" hangingPunct="1">
              <a:lnSpc>
                <a:spcPct val="100000"/>
              </a:lnSpc>
              <a:spcBef>
                <a:spcPct val="0"/>
              </a:spcBef>
              <a:spcAft>
                <a:spcPct val="25000"/>
              </a:spcAft>
              <a:buClrTx/>
              <a:buSzTx/>
              <a:buFontTx/>
              <a:buNone/>
              <a:tabLst/>
              <a:defRPr/>
            </a:pPr>
            <a:r>
              <a:rPr kumimoji="0" lang="es-ES" altLang="es-ES" sz="1350" b="0" i="0" u="none" strike="noStrike" kern="0" cap="none" spc="0" normalizeH="0" baseline="0" noProof="0" dirty="0">
                <a:ln>
                  <a:noFill/>
                </a:ln>
                <a:solidFill>
                  <a:srgbClr val="000000"/>
                </a:solidFill>
                <a:effectLst/>
                <a:uLnTx/>
                <a:uFillTx/>
                <a:latin typeface="+mj-lt"/>
              </a:rPr>
              <a:t>1) Encontrar </a:t>
            </a:r>
            <a:r>
              <a:rPr kumimoji="0" lang="es-ES" altLang="es-ES" sz="1350" b="0" i="1" u="none" strike="noStrike" kern="0" cap="none" spc="0" normalizeH="0" baseline="0" noProof="0" dirty="0" err="1">
                <a:ln>
                  <a:noFill/>
                </a:ln>
                <a:solidFill>
                  <a:srgbClr val="000000"/>
                </a:solidFill>
                <a:effectLst/>
                <a:uLnTx/>
                <a:uFillTx/>
                <a:latin typeface="+mj-lt"/>
              </a:rPr>
              <a:t>x</a:t>
            </a:r>
            <a:r>
              <a:rPr kumimoji="0" lang="es-ES" altLang="es-ES" sz="1350" b="0" i="1" u="none" strike="noStrike" kern="0" cap="none" spc="0" normalizeH="0" baseline="-25000" noProof="0" dirty="0" err="1">
                <a:ln>
                  <a:noFill/>
                </a:ln>
                <a:solidFill>
                  <a:srgbClr val="000000"/>
                </a:solidFill>
                <a:effectLst/>
                <a:uLnTx/>
                <a:uFillTx/>
                <a:latin typeface="+mj-lt"/>
              </a:rPr>
              <a:t>máx</a:t>
            </a:r>
            <a:r>
              <a:rPr kumimoji="0" lang="es-ES" altLang="es-ES" sz="1350" b="0" i="1" u="none" strike="noStrike" kern="0" cap="none" spc="0" normalizeH="0" baseline="0" noProof="0" dirty="0">
                <a:ln>
                  <a:noFill/>
                </a:ln>
                <a:solidFill>
                  <a:srgbClr val="000000"/>
                </a:solidFill>
                <a:effectLst/>
                <a:uLnTx/>
                <a:uFillTx/>
                <a:latin typeface="+mj-lt"/>
              </a:rPr>
              <a:t> </a:t>
            </a:r>
            <a:r>
              <a:rPr kumimoji="0" lang="es-ES" altLang="es-ES" sz="1350" b="0" i="0" u="none" strike="noStrike" kern="0" cap="none" spc="0" normalizeH="0" baseline="0" noProof="0" dirty="0">
                <a:ln>
                  <a:noFill/>
                </a:ln>
                <a:solidFill>
                  <a:srgbClr val="000000"/>
                </a:solidFill>
                <a:effectLst/>
                <a:uLnTx/>
                <a:uFillTx/>
                <a:latin typeface="+mj-lt"/>
              </a:rPr>
              <a:t>y </a:t>
            </a:r>
            <a:r>
              <a:rPr kumimoji="0" lang="es-ES" altLang="es-ES" sz="1350" b="0" i="1" u="none" strike="noStrike" kern="0" cap="none" spc="0" normalizeH="0" baseline="0" noProof="0" dirty="0" err="1" smtClean="0">
                <a:ln>
                  <a:noFill/>
                </a:ln>
                <a:solidFill>
                  <a:srgbClr val="000000"/>
                </a:solidFill>
                <a:effectLst/>
                <a:uLnTx/>
                <a:uFillTx/>
                <a:latin typeface="+mj-lt"/>
              </a:rPr>
              <a:t>x</a:t>
            </a:r>
            <a:r>
              <a:rPr kumimoji="0" lang="es-ES" altLang="es-ES" sz="1350" b="0" i="1" u="none" strike="noStrike" kern="0" cap="none" spc="0" normalizeH="0" baseline="-25000" noProof="0" dirty="0" err="1" smtClean="0">
                <a:ln>
                  <a:noFill/>
                </a:ln>
                <a:solidFill>
                  <a:srgbClr val="000000"/>
                </a:solidFill>
                <a:effectLst/>
                <a:uLnTx/>
                <a:uFillTx/>
                <a:latin typeface="+mj-lt"/>
              </a:rPr>
              <a:t>mín</a:t>
            </a:r>
            <a:r>
              <a:rPr lang="es-ES" altLang="es-ES" sz="1350" kern="0" baseline="-25000" dirty="0" smtClean="0">
                <a:solidFill>
                  <a:srgbClr val="000000"/>
                </a:solidFill>
                <a:latin typeface="+mj-lt"/>
              </a:rPr>
              <a:t>:</a:t>
            </a:r>
            <a:r>
              <a:rPr lang="es-ES" altLang="es-ES" sz="1350" kern="0" dirty="0" smtClean="0">
                <a:solidFill>
                  <a:srgbClr val="000000"/>
                </a:solidFill>
                <a:latin typeface="+mj-lt"/>
              </a:rPr>
              <a:t>  </a:t>
            </a:r>
            <a:r>
              <a:rPr kumimoji="0" lang="es-ES" altLang="es-ES" sz="1350" b="0" i="0" u="none" strike="noStrike" kern="0" cap="none" spc="0" normalizeH="0" baseline="0" noProof="0" dirty="0" smtClean="0">
                <a:ln>
                  <a:noFill/>
                </a:ln>
                <a:solidFill>
                  <a:srgbClr val="000000"/>
                </a:solidFill>
                <a:effectLst/>
                <a:uLnTx/>
                <a:uFillTx/>
                <a:latin typeface="+mj-lt"/>
              </a:rPr>
              <a:t>20 </a:t>
            </a:r>
            <a:r>
              <a:rPr kumimoji="0" lang="es-ES" altLang="es-ES" sz="1350" b="0" i="0" u="none" strike="noStrike" kern="0" cap="none" spc="0" normalizeH="0" baseline="0" noProof="0" dirty="0">
                <a:ln>
                  <a:noFill/>
                </a:ln>
                <a:solidFill>
                  <a:srgbClr val="000000"/>
                </a:solidFill>
                <a:effectLst/>
                <a:uLnTx/>
                <a:uFillTx/>
                <a:latin typeface="+mj-lt"/>
              </a:rPr>
              <a:t>y </a:t>
            </a:r>
            <a:r>
              <a:rPr kumimoji="0" lang="es-ES" altLang="es-ES" sz="1350" b="0" i="0" u="none" strike="noStrike" kern="0" cap="none" spc="0" normalizeH="0" baseline="0" noProof="0" dirty="0" smtClean="0">
                <a:ln>
                  <a:noFill/>
                </a:ln>
                <a:solidFill>
                  <a:srgbClr val="000000"/>
                </a:solidFill>
                <a:effectLst/>
                <a:uLnTx/>
                <a:uFillTx/>
                <a:latin typeface="+mj-lt"/>
              </a:rPr>
              <a:t>31.</a:t>
            </a:r>
            <a:endParaRPr kumimoji="0" lang="es-ES" altLang="es-ES" sz="1350" b="0" i="0" u="none" strike="noStrike" kern="0" cap="none" spc="0" normalizeH="0" baseline="0" noProof="0" dirty="0">
              <a:ln>
                <a:noFill/>
              </a:ln>
              <a:solidFill>
                <a:srgbClr val="000000"/>
              </a:solidFill>
              <a:effectLst/>
              <a:uLnTx/>
              <a:uFillTx/>
              <a:latin typeface="+mj-lt"/>
            </a:endParaRPr>
          </a:p>
          <a:p>
            <a:pPr marL="177800" marR="0" lvl="0" indent="0" defTabSz="914400" eaLnBrk="1" fontAlgn="base" latinLnBrk="0" hangingPunct="1">
              <a:lnSpc>
                <a:spcPct val="100000"/>
              </a:lnSpc>
              <a:spcBef>
                <a:spcPct val="0"/>
              </a:spcBef>
              <a:spcAft>
                <a:spcPct val="25000"/>
              </a:spcAft>
              <a:buClrTx/>
              <a:buSzTx/>
              <a:buFontTx/>
              <a:buNone/>
              <a:tabLst/>
              <a:defRPr/>
            </a:pPr>
            <a:r>
              <a:rPr kumimoji="0" lang="es-ES" altLang="es-ES" sz="1350" b="0" i="0" u="none" strike="noStrike" kern="0" cap="none" spc="0" normalizeH="0" baseline="0" noProof="0" dirty="0" smtClean="0">
                <a:ln>
                  <a:noFill/>
                </a:ln>
                <a:solidFill>
                  <a:srgbClr val="000000"/>
                </a:solidFill>
                <a:effectLst/>
                <a:uLnTx/>
                <a:uFillTx/>
                <a:latin typeface="+mj-lt"/>
              </a:rPr>
              <a:t>2</a:t>
            </a:r>
            <a:r>
              <a:rPr kumimoji="0" lang="es-ES" altLang="es-ES" sz="1350" b="0" i="0" u="none" strike="noStrike" kern="0" cap="none" spc="0" normalizeH="0" baseline="0" noProof="0" dirty="0">
                <a:ln>
                  <a:noFill/>
                </a:ln>
                <a:solidFill>
                  <a:srgbClr val="000000"/>
                </a:solidFill>
                <a:effectLst/>
                <a:uLnTx/>
                <a:uFillTx/>
                <a:latin typeface="+mj-lt"/>
              </a:rPr>
              <a:t>) </a:t>
            </a:r>
            <a:r>
              <a:rPr kumimoji="0" lang="es-ES" altLang="es-ES" sz="1350" b="0" i="0" u="none" strike="noStrike" kern="0" cap="none" spc="0" normalizeH="0" baseline="0" noProof="0" dirty="0" smtClean="0">
                <a:ln>
                  <a:noFill/>
                </a:ln>
                <a:solidFill>
                  <a:srgbClr val="000000"/>
                </a:solidFill>
                <a:effectLst/>
                <a:uLnTx/>
                <a:uFillTx/>
                <a:latin typeface="+mj-lt"/>
              </a:rPr>
              <a:t>Correrse media unidad y </a:t>
            </a:r>
            <a:r>
              <a:rPr kumimoji="0" lang="es-ES" altLang="es-ES" sz="1350" b="0" i="0" u="none" strike="noStrike" kern="0" cap="none" spc="0" normalizeH="0" baseline="0" noProof="0" dirty="0">
                <a:ln>
                  <a:noFill/>
                </a:ln>
                <a:solidFill>
                  <a:srgbClr val="000000"/>
                </a:solidFill>
                <a:effectLst/>
                <a:uLnTx/>
                <a:uFillTx/>
                <a:latin typeface="+mj-lt"/>
              </a:rPr>
              <a:t>calcular la </a:t>
            </a:r>
            <a:r>
              <a:rPr kumimoji="0" lang="es-ES" altLang="es-ES" sz="1350" b="0" i="0" u="none" strike="noStrike" kern="0" cap="none" spc="0" normalizeH="0" baseline="0" noProof="0" dirty="0" smtClean="0">
                <a:ln>
                  <a:noFill/>
                </a:ln>
                <a:solidFill>
                  <a:srgbClr val="000000"/>
                </a:solidFill>
                <a:effectLst/>
                <a:uLnTx/>
                <a:uFillTx/>
                <a:latin typeface="+mj-lt"/>
              </a:rPr>
              <a:t>amplitud:</a:t>
            </a:r>
            <a:endParaRPr kumimoji="0" lang="es-ES" altLang="es-ES" sz="1350" b="0" i="0" u="none" strike="noStrike" kern="0" cap="none" spc="0" normalizeH="0" baseline="0" noProof="0" dirty="0">
              <a:ln>
                <a:noFill/>
              </a:ln>
              <a:solidFill>
                <a:srgbClr val="000000"/>
              </a:solidFill>
              <a:effectLst/>
              <a:uLnTx/>
              <a:uFillTx/>
              <a:latin typeface="+mj-lt"/>
            </a:endParaRPr>
          </a:p>
          <a:p>
            <a:pPr marL="177800" marR="0" lvl="0" indent="0" defTabSz="914400" eaLnBrk="1" fontAlgn="base" latinLnBrk="0" hangingPunct="1">
              <a:lnSpc>
                <a:spcPct val="100000"/>
              </a:lnSpc>
              <a:spcBef>
                <a:spcPct val="0"/>
              </a:spcBef>
              <a:spcAft>
                <a:spcPct val="25000"/>
              </a:spcAft>
              <a:buClrTx/>
              <a:buSzTx/>
              <a:buFontTx/>
              <a:buNone/>
              <a:tabLst/>
              <a:defRPr/>
            </a:pPr>
            <a:r>
              <a:rPr kumimoji="0" lang="es-ES" altLang="es-ES" sz="1350" b="0" i="0" u="none" strike="noStrike" kern="0" cap="none" spc="0" normalizeH="0" baseline="0" noProof="0" dirty="0" smtClean="0">
                <a:ln>
                  <a:noFill/>
                </a:ln>
                <a:solidFill>
                  <a:srgbClr val="000000"/>
                </a:solidFill>
                <a:effectLst/>
                <a:uLnTx/>
                <a:uFillTx/>
                <a:latin typeface="+mj-lt"/>
              </a:rPr>
              <a:t>    Amplitud =31,5 </a:t>
            </a:r>
            <a:r>
              <a:rPr kumimoji="0" lang="es-ES" altLang="es-ES" sz="1350" b="0" i="0" u="none" strike="noStrike" kern="0" cap="none" spc="0" normalizeH="0" baseline="0" noProof="0" dirty="0">
                <a:ln>
                  <a:noFill/>
                </a:ln>
                <a:solidFill>
                  <a:srgbClr val="000000"/>
                </a:solidFill>
                <a:effectLst/>
                <a:uLnTx/>
                <a:uFillTx/>
                <a:latin typeface="+mj-lt"/>
              </a:rPr>
              <a:t>– </a:t>
            </a:r>
            <a:r>
              <a:rPr kumimoji="0" lang="es-ES" altLang="es-ES" sz="1350" b="0" i="0" u="none" strike="noStrike" kern="0" cap="none" spc="0" normalizeH="0" baseline="0" noProof="0" dirty="0" smtClean="0">
                <a:ln>
                  <a:noFill/>
                </a:ln>
                <a:solidFill>
                  <a:srgbClr val="000000"/>
                </a:solidFill>
                <a:effectLst/>
                <a:uLnTx/>
                <a:uFillTx/>
                <a:latin typeface="+mj-lt"/>
              </a:rPr>
              <a:t>19,5 </a:t>
            </a:r>
            <a:r>
              <a:rPr kumimoji="0" lang="es-ES" altLang="es-ES" sz="1350" b="0" i="0" u="none" strike="noStrike" kern="0" cap="none" spc="0" normalizeH="0" baseline="0" noProof="0" dirty="0">
                <a:ln>
                  <a:noFill/>
                </a:ln>
                <a:solidFill>
                  <a:srgbClr val="000000"/>
                </a:solidFill>
                <a:effectLst/>
                <a:uLnTx/>
                <a:uFillTx/>
                <a:latin typeface="+mj-lt"/>
              </a:rPr>
              <a:t>= 12</a:t>
            </a:r>
          </a:p>
          <a:p>
            <a:pPr marL="177800" marR="0" lvl="0" indent="0" defTabSz="914400" eaLnBrk="1" fontAlgn="base" latinLnBrk="0" hangingPunct="1">
              <a:lnSpc>
                <a:spcPct val="100000"/>
              </a:lnSpc>
              <a:spcBef>
                <a:spcPct val="0"/>
              </a:spcBef>
              <a:spcAft>
                <a:spcPct val="25000"/>
              </a:spcAft>
              <a:buClrTx/>
              <a:buSzTx/>
              <a:buFontTx/>
              <a:buNone/>
              <a:tabLst/>
              <a:defRPr/>
            </a:pPr>
            <a:r>
              <a:rPr kumimoji="0" lang="es-ES" altLang="es-ES" sz="1350" b="0" i="0" u="none" strike="noStrike" kern="0" cap="none" spc="0" normalizeH="0" baseline="0" noProof="0" dirty="0" smtClean="0">
                <a:ln>
                  <a:noFill/>
                </a:ln>
                <a:solidFill>
                  <a:srgbClr val="000000"/>
                </a:solidFill>
                <a:effectLst/>
                <a:uLnTx/>
                <a:uFillTx/>
                <a:latin typeface="+mj-lt"/>
              </a:rPr>
              <a:t>3</a:t>
            </a:r>
            <a:r>
              <a:rPr kumimoji="0" lang="es-ES" altLang="es-ES" sz="1350" b="0" i="0" u="none" strike="noStrike" kern="0" cap="none" spc="0" normalizeH="0" baseline="0" noProof="0" dirty="0">
                <a:ln>
                  <a:noFill/>
                </a:ln>
                <a:solidFill>
                  <a:srgbClr val="000000"/>
                </a:solidFill>
                <a:effectLst/>
                <a:uLnTx/>
                <a:uFillTx/>
                <a:latin typeface="+mj-lt"/>
              </a:rPr>
              <a:t>) Dividir amplitud por el nro. de intervalos </a:t>
            </a:r>
            <a:r>
              <a:rPr kumimoji="0" lang="es-ES" altLang="es-ES" sz="1350" b="0" i="0" u="none" strike="noStrike" kern="0" cap="none" spc="0" normalizeH="0" baseline="0" noProof="0" dirty="0" smtClean="0">
                <a:ln>
                  <a:noFill/>
                </a:ln>
                <a:solidFill>
                  <a:srgbClr val="000000"/>
                </a:solidFill>
                <a:effectLst/>
                <a:uLnTx/>
                <a:uFillTx/>
                <a:latin typeface="+mj-lt"/>
              </a:rPr>
              <a:t>requeridos;</a:t>
            </a:r>
            <a:r>
              <a:rPr kumimoji="0" lang="es-ES" altLang="es-ES" sz="1350" b="0" i="0" u="none" strike="noStrike" kern="0" cap="none" spc="0" normalizeH="0" noProof="0" dirty="0" smtClean="0">
                <a:ln>
                  <a:noFill/>
                </a:ln>
                <a:solidFill>
                  <a:srgbClr val="000000"/>
                </a:solidFill>
                <a:effectLst/>
                <a:uLnTx/>
                <a:uFillTx/>
                <a:latin typeface="+mj-lt"/>
              </a:rPr>
              <a:t> por ejemplo, 6:</a:t>
            </a:r>
            <a:r>
              <a:rPr lang="es-ES" altLang="es-ES" sz="1350" kern="0" dirty="0">
                <a:solidFill>
                  <a:srgbClr val="000000"/>
                </a:solidFill>
                <a:latin typeface="+mj-lt"/>
              </a:rPr>
              <a:t> </a:t>
            </a:r>
            <a:r>
              <a:rPr lang="es-ES" altLang="es-ES" sz="1350" kern="0" dirty="0" smtClean="0">
                <a:solidFill>
                  <a:srgbClr val="000000"/>
                </a:solidFill>
                <a:latin typeface="+mj-lt"/>
              </a:rPr>
              <a:t> </a:t>
            </a:r>
            <a:r>
              <a:rPr kumimoji="0" lang="es-ES" altLang="es-ES" sz="1350" b="0" i="0" u="none" strike="noStrike" kern="0" cap="none" spc="0" normalizeH="0" baseline="0" noProof="0" dirty="0" smtClean="0">
                <a:ln>
                  <a:noFill/>
                </a:ln>
                <a:solidFill>
                  <a:srgbClr val="000000"/>
                </a:solidFill>
                <a:effectLst/>
                <a:uLnTx/>
                <a:uFillTx/>
                <a:latin typeface="+mj-lt"/>
              </a:rPr>
              <a:t>12 </a:t>
            </a:r>
            <a:r>
              <a:rPr kumimoji="0" lang="es-ES" altLang="es-ES" sz="1350" b="0" i="0" u="none" strike="noStrike" kern="0" cap="none" spc="0" normalizeH="0" baseline="0" noProof="0" dirty="0">
                <a:ln>
                  <a:noFill/>
                </a:ln>
                <a:solidFill>
                  <a:srgbClr val="000000"/>
                </a:solidFill>
                <a:effectLst/>
                <a:uLnTx/>
                <a:uFillTx/>
                <a:latin typeface="+mj-lt"/>
              </a:rPr>
              <a:t>/ 6 = </a:t>
            </a:r>
            <a:r>
              <a:rPr kumimoji="0" lang="es-ES" altLang="es-ES" sz="1350" b="0" i="0" u="none" strike="noStrike" kern="0" cap="none" spc="0" normalizeH="0" baseline="0" noProof="0" dirty="0" smtClean="0">
                <a:ln>
                  <a:noFill/>
                </a:ln>
                <a:solidFill>
                  <a:srgbClr val="000000"/>
                </a:solidFill>
                <a:effectLst/>
                <a:uLnTx/>
                <a:uFillTx/>
                <a:latin typeface="+mj-lt"/>
              </a:rPr>
              <a:t>2</a:t>
            </a:r>
            <a:endParaRPr kumimoji="0" lang="es-ES" altLang="es-ES" sz="1350" b="0" i="0" u="none" strike="noStrike" kern="0" cap="none" spc="0" normalizeH="0" baseline="0" noProof="0" dirty="0">
              <a:ln>
                <a:noFill/>
              </a:ln>
              <a:solidFill>
                <a:srgbClr val="000000"/>
              </a:solidFill>
              <a:effectLst/>
              <a:uLnTx/>
              <a:uFillTx/>
              <a:latin typeface="+mj-lt"/>
            </a:endParaRPr>
          </a:p>
        </p:txBody>
      </p:sp>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4201" y="3284984"/>
            <a:ext cx="4200247" cy="2707461"/>
          </a:xfrm>
          <a:prstGeom prst="rect">
            <a:avLst/>
          </a:prstGeom>
          <a:solidFill>
            <a:srgbClr val="CCFFFF">
              <a:alpha val="50196"/>
            </a:srgbClr>
          </a:solidFill>
          <a:ln>
            <a:noFill/>
          </a:ln>
        </p:spPr>
      </p:pic>
    </p:spTree>
    <p:extLst>
      <p:ext uri="{BB962C8B-B14F-4D97-AF65-F5344CB8AC3E}">
        <p14:creationId xmlns:p14="http://schemas.microsoft.com/office/powerpoint/2010/main" val="394621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87624" y="4797152"/>
            <a:ext cx="7848871" cy="1937152"/>
          </a:xfrm>
        </p:spPr>
        <p:txBody>
          <a:bodyPr/>
          <a:lstStyle/>
          <a:p>
            <a:pPr marL="0" indent="0">
              <a:buNone/>
            </a:pPr>
            <a:r>
              <a:rPr lang="es-ES" sz="4000" dirty="0" smtClean="0"/>
              <a:t>Variables Discretas o Continuas, según su Distribución de Frecuencias</a:t>
            </a:r>
            <a:endParaRPr lang="es-ES" sz="4000" dirty="0"/>
          </a:p>
        </p:txBody>
      </p:sp>
      <p:sp>
        <p:nvSpPr>
          <p:cNvPr id="3" name="2 Marcador de contenido"/>
          <p:cNvSpPr>
            <a:spLocks noGrp="1"/>
          </p:cNvSpPr>
          <p:nvPr>
            <p:ph sz="quarter" idx="13"/>
          </p:nvPr>
        </p:nvSpPr>
        <p:spPr>
          <a:xfrm>
            <a:off x="323528" y="332656"/>
            <a:ext cx="8496944" cy="1368152"/>
          </a:xfrm>
        </p:spPr>
        <p:txBody>
          <a:bodyPr>
            <a:normAutofit fontScale="85000" lnSpcReduction="20000"/>
          </a:bodyPr>
          <a:lstStyle/>
          <a:p>
            <a:pPr marL="45720" indent="0" algn="just">
              <a:buNone/>
            </a:pPr>
            <a:r>
              <a:rPr lang="es-ES" sz="1800" dirty="0" smtClean="0"/>
              <a:t>	</a:t>
            </a:r>
            <a:r>
              <a:rPr lang="es-ES" dirty="0" smtClean="0"/>
              <a:t>Hemos definido a las variables discretas o continuas según el tipo de valores numéricos que asumen. </a:t>
            </a:r>
          </a:p>
          <a:p>
            <a:pPr marL="45720" indent="0" algn="just">
              <a:buNone/>
            </a:pPr>
            <a:r>
              <a:rPr lang="es-ES" dirty="0" smtClean="0"/>
              <a:t>	Obsérvese a partir de la diferente manera de representar sus distribuciones de frecuencias, que lo que diferencia esencialmente unas de otras es que:</a:t>
            </a:r>
            <a:endParaRPr lang="es-ES" dirty="0"/>
          </a:p>
        </p:txBody>
      </p:sp>
      <p:sp>
        <p:nvSpPr>
          <p:cNvPr id="4" name="3 CuadroTexto"/>
          <p:cNvSpPr txBox="1"/>
          <p:nvPr/>
        </p:nvSpPr>
        <p:spPr>
          <a:xfrm>
            <a:off x="539553" y="1700808"/>
            <a:ext cx="8280920" cy="3170099"/>
          </a:xfrm>
          <a:prstGeom prst="rect">
            <a:avLst/>
          </a:prstGeom>
          <a:noFill/>
        </p:spPr>
        <p:txBody>
          <a:bodyPr wrap="square" rtlCol="0">
            <a:spAutoFit/>
          </a:bodyPr>
          <a:lstStyle/>
          <a:p>
            <a:pPr algn="just"/>
            <a:r>
              <a:rPr lang="es-ES" sz="2000" i="1" dirty="0" smtClean="0"/>
              <a:t>	En las variables discretas las frecuencias se concentran en puntos individuales; cada punto se lleva parte de la frecuencia total.</a:t>
            </a:r>
          </a:p>
          <a:p>
            <a:pPr algn="just">
              <a:spcBef>
                <a:spcPts val="1200"/>
              </a:spcBef>
            </a:pPr>
            <a:r>
              <a:rPr lang="es-ES" sz="2000" i="1" dirty="0" smtClean="0"/>
              <a:t>	En las variables continuas, las frecuencias se “desparraman” a lo largo de un intervalo de valores de números reales de modo que a cada punto en particular no le corresponde nada de la frecuencia; las frecuencias son de los intervalos.</a:t>
            </a:r>
          </a:p>
          <a:p>
            <a:pPr algn="just">
              <a:spcBef>
                <a:spcPts val="1200"/>
              </a:spcBef>
            </a:pPr>
            <a:r>
              <a:rPr lang="es-ES" sz="2000" dirty="0" smtClean="0"/>
              <a:t>	De ahí que en el primer caso el gráfico corresponde a bastones levantados sobre puntos y en el segundo a rectángulos levantados sobre intervalos (histograma).</a:t>
            </a:r>
            <a:endParaRPr lang="es-ES" sz="2000" dirty="0"/>
          </a:p>
        </p:txBody>
      </p:sp>
    </p:spTree>
    <p:extLst>
      <p:ext uri="{BB962C8B-B14F-4D97-AF65-F5344CB8AC3E}">
        <p14:creationId xmlns:p14="http://schemas.microsoft.com/office/powerpoint/2010/main" val="3572255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35696" y="4797152"/>
            <a:ext cx="6830144" cy="1143000"/>
          </a:xfrm>
        </p:spPr>
        <p:txBody>
          <a:bodyPr/>
          <a:lstStyle/>
          <a:p>
            <a:pPr marL="0" indent="0">
              <a:buNone/>
            </a:pPr>
            <a:r>
              <a:rPr lang="es-ES" dirty="0" smtClean="0"/>
              <a:t>Histograma</a:t>
            </a:r>
            <a:br>
              <a:rPr lang="es-ES" dirty="0" smtClean="0"/>
            </a:br>
            <a:r>
              <a:rPr lang="es-ES" dirty="0" smtClean="0"/>
              <a:t>Polígono de Frecuencias</a:t>
            </a:r>
            <a:endParaRPr lang="es-ES" dirty="0"/>
          </a:p>
        </p:txBody>
      </p:sp>
      <p:sp>
        <p:nvSpPr>
          <p:cNvPr id="3" name="2 Marcador de contenido"/>
          <p:cNvSpPr>
            <a:spLocks noGrp="1"/>
          </p:cNvSpPr>
          <p:nvPr>
            <p:ph sz="quarter" idx="13"/>
          </p:nvPr>
        </p:nvSpPr>
        <p:spPr>
          <a:xfrm>
            <a:off x="539552" y="908720"/>
            <a:ext cx="7560840" cy="3600400"/>
          </a:xfrm>
        </p:spPr>
        <p:txBody>
          <a:bodyPr>
            <a:normAutofit fontScale="77500" lnSpcReduction="20000"/>
          </a:bodyPr>
          <a:lstStyle/>
          <a:p>
            <a:pPr marL="45720" indent="0" algn="just">
              <a:lnSpc>
                <a:spcPct val="120000"/>
              </a:lnSpc>
              <a:spcBef>
                <a:spcPts val="0"/>
              </a:spcBef>
              <a:spcAft>
                <a:spcPts val="1800"/>
              </a:spcAft>
              <a:buNone/>
            </a:pPr>
            <a:r>
              <a:rPr lang="es-ES" sz="2900" dirty="0" smtClean="0"/>
              <a:t>	Un histograma consiste en colocar los intervalos de clase en el eje de abscisas y sobre ellos un rectángulo cuya altura es proporcional a la frecuencia. </a:t>
            </a:r>
          </a:p>
          <a:p>
            <a:pPr marL="45720" indent="0" algn="just">
              <a:lnSpc>
                <a:spcPct val="120000"/>
              </a:lnSpc>
              <a:spcBef>
                <a:spcPts val="0"/>
              </a:spcBef>
              <a:spcAft>
                <a:spcPts val="1800"/>
              </a:spcAft>
              <a:buNone/>
            </a:pPr>
            <a:r>
              <a:rPr lang="es-ES" sz="2900" dirty="0" smtClean="0"/>
              <a:t>	El polígono de frecuencias se obtiene uniendo los puntos medios de los rectángulos con un segmento. Para el primero y el último intervalos el segmento comienza y termina respectivamente en un punto del eje de abscisas que dista una </a:t>
            </a:r>
            <a:r>
              <a:rPr lang="es-ES" sz="2900" dirty="0" err="1" smtClean="0"/>
              <a:t>semi</a:t>
            </a:r>
            <a:r>
              <a:rPr lang="es-ES" sz="2900" dirty="0" smtClean="0"/>
              <a:t>-amplitud de intervalo a cada lado de los mismos.</a:t>
            </a:r>
          </a:p>
          <a:p>
            <a:pPr marL="45720" indent="0" algn="just">
              <a:lnSpc>
                <a:spcPct val="120000"/>
              </a:lnSpc>
              <a:spcBef>
                <a:spcPts val="0"/>
              </a:spcBef>
              <a:spcAft>
                <a:spcPts val="1200"/>
              </a:spcAft>
              <a:buNone/>
            </a:pPr>
            <a:endParaRPr lang="es-ES" sz="2900" dirty="0" smtClean="0"/>
          </a:p>
          <a:p>
            <a:pPr marL="45720" indent="0" algn="just">
              <a:lnSpc>
                <a:spcPct val="120000"/>
              </a:lnSpc>
              <a:spcBef>
                <a:spcPts val="0"/>
              </a:spcBef>
              <a:spcAft>
                <a:spcPts val="1200"/>
              </a:spcAft>
              <a:buNone/>
            </a:pPr>
            <a:endParaRPr lang="es-ES" sz="2000" dirty="0"/>
          </a:p>
        </p:txBody>
      </p:sp>
    </p:spTree>
    <p:extLst>
      <p:ext uri="{BB962C8B-B14F-4D97-AF65-F5344CB8AC3E}">
        <p14:creationId xmlns:p14="http://schemas.microsoft.com/office/powerpoint/2010/main" val="2727150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47664" y="5373216"/>
            <a:ext cx="7334200" cy="1143000"/>
          </a:xfrm>
        </p:spPr>
        <p:txBody>
          <a:bodyPr/>
          <a:lstStyle/>
          <a:p>
            <a:pPr marL="0" indent="0">
              <a:buNone/>
            </a:pPr>
            <a:r>
              <a:rPr lang="es-ES" dirty="0" smtClean="0"/>
              <a:t>Histograma</a:t>
            </a:r>
            <a:br>
              <a:rPr lang="es-ES" dirty="0" smtClean="0"/>
            </a:br>
            <a:r>
              <a:rPr lang="es-ES" dirty="0" smtClean="0"/>
              <a:t>Polígono de Frecuencias</a:t>
            </a:r>
            <a:endParaRPr lang="es-ES"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548680"/>
            <a:ext cx="5940152" cy="4455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5 Conector recto"/>
          <p:cNvCxnSpPr/>
          <p:nvPr/>
        </p:nvCxnSpPr>
        <p:spPr>
          <a:xfrm flipV="1">
            <a:off x="2627784" y="3236982"/>
            <a:ext cx="936104" cy="480050"/>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flipV="1">
            <a:off x="3563888" y="2348880"/>
            <a:ext cx="864096" cy="888102"/>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25 Conector recto"/>
          <p:cNvCxnSpPr/>
          <p:nvPr/>
        </p:nvCxnSpPr>
        <p:spPr>
          <a:xfrm flipV="1">
            <a:off x="4413920" y="1700049"/>
            <a:ext cx="878160" cy="680462"/>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9" name="28 Conector recto"/>
          <p:cNvCxnSpPr/>
          <p:nvPr/>
        </p:nvCxnSpPr>
        <p:spPr>
          <a:xfrm flipH="1" flipV="1">
            <a:off x="5292080" y="1700049"/>
            <a:ext cx="864096" cy="1092882"/>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5" name="34 Conector recto"/>
          <p:cNvCxnSpPr/>
          <p:nvPr/>
        </p:nvCxnSpPr>
        <p:spPr>
          <a:xfrm>
            <a:off x="6156176" y="2776237"/>
            <a:ext cx="864096" cy="460745"/>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8" name="37 Conector recto"/>
          <p:cNvCxnSpPr/>
          <p:nvPr/>
        </p:nvCxnSpPr>
        <p:spPr>
          <a:xfrm flipV="1">
            <a:off x="1907704" y="3717034"/>
            <a:ext cx="720080" cy="432046"/>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2" name="41 Conector recto"/>
          <p:cNvCxnSpPr/>
          <p:nvPr/>
        </p:nvCxnSpPr>
        <p:spPr>
          <a:xfrm>
            <a:off x="7013004" y="3236982"/>
            <a:ext cx="864096" cy="912098"/>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sp>
        <p:nvSpPr>
          <p:cNvPr id="45" name="44 CuadroTexto"/>
          <p:cNvSpPr txBox="1"/>
          <p:nvPr/>
        </p:nvSpPr>
        <p:spPr>
          <a:xfrm>
            <a:off x="1691680" y="4149080"/>
            <a:ext cx="432048" cy="215444"/>
          </a:xfrm>
          <a:prstGeom prst="rect">
            <a:avLst/>
          </a:prstGeom>
          <a:noFill/>
        </p:spPr>
        <p:txBody>
          <a:bodyPr wrap="square" rtlCol="0">
            <a:spAutoFit/>
          </a:bodyPr>
          <a:lstStyle/>
          <a:p>
            <a:r>
              <a:rPr lang="es-ES" sz="800" dirty="0" smtClean="0"/>
              <a:t>18.5</a:t>
            </a:r>
            <a:endParaRPr lang="es-ES" sz="800" dirty="0"/>
          </a:p>
        </p:txBody>
      </p:sp>
      <p:cxnSp>
        <p:nvCxnSpPr>
          <p:cNvPr id="47" name="46 Conector recto"/>
          <p:cNvCxnSpPr/>
          <p:nvPr/>
        </p:nvCxnSpPr>
        <p:spPr>
          <a:xfrm flipH="1">
            <a:off x="1907704" y="4149080"/>
            <a:ext cx="288032"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48" name="47 CuadroTexto"/>
          <p:cNvSpPr txBox="1"/>
          <p:nvPr/>
        </p:nvSpPr>
        <p:spPr>
          <a:xfrm>
            <a:off x="7661076" y="4190980"/>
            <a:ext cx="432048" cy="215444"/>
          </a:xfrm>
          <a:prstGeom prst="rect">
            <a:avLst/>
          </a:prstGeom>
          <a:noFill/>
        </p:spPr>
        <p:txBody>
          <a:bodyPr wrap="square" rtlCol="0">
            <a:spAutoFit/>
          </a:bodyPr>
          <a:lstStyle/>
          <a:p>
            <a:r>
              <a:rPr lang="es-ES" sz="800" dirty="0" smtClean="0"/>
              <a:t>32.5</a:t>
            </a:r>
            <a:endParaRPr lang="es-ES" sz="800" dirty="0"/>
          </a:p>
        </p:txBody>
      </p:sp>
      <p:cxnSp>
        <p:nvCxnSpPr>
          <p:cNvPr id="49" name="48 Conector recto"/>
          <p:cNvCxnSpPr/>
          <p:nvPr/>
        </p:nvCxnSpPr>
        <p:spPr>
          <a:xfrm flipH="1">
            <a:off x="7380312" y="4149080"/>
            <a:ext cx="496788"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6030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down)">
                                      <p:cBhvr>
                                        <p:cTn id="7" dur="500"/>
                                        <p:tgtEl>
                                          <p:spTgt spid="38"/>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4"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par>
                                <p:cTn id="14" presetID="22" presetClass="entr" presetSubtype="4" fill="hold"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wipe(down)">
                                      <p:cBhvr>
                                        <p:cTn id="16" dur="500"/>
                                        <p:tgtEl>
                                          <p:spTgt spid="26"/>
                                        </p:tgtEl>
                                      </p:cBhvr>
                                    </p:animEffect>
                                  </p:childTnLst>
                                </p:cTn>
                              </p:par>
                              <p:par>
                                <p:cTn id="17" presetID="22" presetClass="entr" presetSubtype="8"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wipe(left)">
                                      <p:cBhvr>
                                        <p:cTn id="19" dur="500"/>
                                        <p:tgtEl>
                                          <p:spTgt spid="29"/>
                                        </p:tgtEl>
                                      </p:cBhvr>
                                    </p:animEffect>
                                  </p:childTnLst>
                                </p:cTn>
                              </p:par>
                              <p:par>
                                <p:cTn id="20" presetID="22" presetClass="entr" presetSubtype="8" fill="hold" nodeType="with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wipe(left)">
                                      <p:cBhvr>
                                        <p:cTn id="22" dur="500"/>
                                        <p:tgtEl>
                                          <p:spTgt spid="35"/>
                                        </p:tgtEl>
                                      </p:cBhvr>
                                    </p:animEffect>
                                  </p:childTnLst>
                                </p:cTn>
                              </p:par>
                              <p:par>
                                <p:cTn id="23" presetID="22" presetClass="entr" presetSubtype="8" fill="hold" nodeType="with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wipe(left)">
                                      <p:cBhvr>
                                        <p:cTn id="25"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75639" y="5320433"/>
            <a:ext cx="7334200" cy="1143000"/>
          </a:xfrm>
        </p:spPr>
        <p:txBody>
          <a:bodyPr/>
          <a:lstStyle/>
          <a:p>
            <a:pPr marL="0" indent="0">
              <a:buNone/>
            </a:pPr>
            <a:r>
              <a:rPr lang="es-ES" dirty="0" smtClean="0"/>
              <a:t>Histograma</a:t>
            </a:r>
            <a:br>
              <a:rPr lang="es-ES" dirty="0" smtClean="0"/>
            </a:br>
            <a:r>
              <a:rPr lang="es-ES" dirty="0" smtClean="0"/>
              <a:t>Polígono de Frecuencias</a:t>
            </a:r>
            <a:endParaRPr lang="es-ES" dirty="0"/>
          </a:p>
        </p:txBody>
      </p:sp>
      <p:sp>
        <p:nvSpPr>
          <p:cNvPr id="3" name="2 CuadroTexto"/>
          <p:cNvSpPr txBox="1"/>
          <p:nvPr/>
        </p:nvSpPr>
        <p:spPr>
          <a:xfrm>
            <a:off x="467544" y="260648"/>
            <a:ext cx="8352928" cy="5631285"/>
          </a:xfrm>
          <a:prstGeom prst="rect">
            <a:avLst/>
          </a:prstGeom>
          <a:noFill/>
        </p:spPr>
        <p:txBody>
          <a:bodyPr wrap="square" rtlCol="0">
            <a:spAutoFit/>
          </a:bodyPr>
          <a:lstStyle/>
          <a:p>
            <a:pPr marL="45720" lvl="0" algn="just">
              <a:lnSpc>
                <a:spcPct val="120000"/>
              </a:lnSpc>
              <a:spcAft>
                <a:spcPts val="1200"/>
              </a:spcAft>
              <a:buClr>
                <a:srgbClr val="F14124">
                  <a:lumMod val="75000"/>
                </a:srgbClr>
              </a:buClr>
              <a:buSzPct val="130000"/>
            </a:pPr>
            <a:r>
              <a:rPr lang="es-ES" sz="1900" dirty="0" smtClean="0">
                <a:solidFill>
                  <a:prstClr val="black">
                    <a:lumMod val="75000"/>
                    <a:lumOff val="25000"/>
                  </a:prstClr>
                </a:solidFill>
              </a:rPr>
              <a:t>	La </a:t>
            </a:r>
            <a:r>
              <a:rPr lang="es-ES" sz="1900" dirty="0">
                <a:solidFill>
                  <a:prstClr val="black">
                    <a:lumMod val="75000"/>
                    <a:lumOff val="25000"/>
                  </a:prstClr>
                </a:solidFill>
              </a:rPr>
              <a:t>diferencia con el diagrama de barras es el significado de las categorías sobre las cuales se levanta cada rectángulo. En las variables cualitativas, no se está aludiendo a valores numéricos sobre el eje de abscisas y las categorías están separadas unas de las otras; pero en las cuantitativas, la base de los rectángulos son intervalos de números reales. </a:t>
            </a:r>
            <a:r>
              <a:rPr lang="es-ES" sz="1900" dirty="0" smtClean="0">
                <a:solidFill>
                  <a:prstClr val="black">
                    <a:lumMod val="75000"/>
                    <a:lumOff val="25000"/>
                  </a:prstClr>
                </a:solidFill>
              </a:rPr>
              <a:t>Por ser la </a:t>
            </a:r>
            <a:r>
              <a:rPr lang="es-ES" sz="1900" dirty="0">
                <a:solidFill>
                  <a:prstClr val="black">
                    <a:lumMod val="75000"/>
                    <a:lumOff val="25000"/>
                  </a:prstClr>
                </a:solidFill>
              </a:rPr>
              <a:t>variable es continua, los rectángulos son adyacentes (los intervalos se pegan).</a:t>
            </a:r>
          </a:p>
          <a:p>
            <a:pPr marL="45720" lvl="0" algn="just">
              <a:lnSpc>
                <a:spcPct val="120000"/>
              </a:lnSpc>
              <a:spcAft>
                <a:spcPts val="1200"/>
              </a:spcAft>
              <a:buClr>
                <a:srgbClr val="F14124">
                  <a:lumMod val="75000"/>
                </a:srgbClr>
              </a:buClr>
              <a:buSzPct val="130000"/>
            </a:pPr>
            <a:r>
              <a:rPr lang="es-ES" sz="1900" dirty="0" smtClean="0">
                <a:solidFill>
                  <a:prstClr val="black">
                    <a:lumMod val="75000"/>
                    <a:lumOff val="25000"/>
                  </a:prstClr>
                </a:solidFill>
              </a:rPr>
              <a:t>	Como los </a:t>
            </a:r>
            <a:r>
              <a:rPr lang="es-ES" sz="1900" dirty="0">
                <a:solidFill>
                  <a:prstClr val="black">
                    <a:lumMod val="75000"/>
                    <a:lumOff val="25000"/>
                  </a:prstClr>
                </a:solidFill>
              </a:rPr>
              <a:t>intervalos </a:t>
            </a:r>
            <a:r>
              <a:rPr lang="es-ES" sz="1900" dirty="0" smtClean="0">
                <a:solidFill>
                  <a:prstClr val="black">
                    <a:lumMod val="75000"/>
                    <a:lumOff val="25000"/>
                  </a:prstClr>
                </a:solidFill>
              </a:rPr>
              <a:t>son de </a:t>
            </a:r>
            <a:r>
              <a:rPr lang="es-ES" sz="1900" dirty="0">
                <a:solidFill>
                  <a:prstClr val="black">
                    <a:lumMod val="75000"/>
                    <a:lumOff val="25000"/>
                  </a:prstClr>
                </a:solidFill>
              </a:rPr>
              <a:t>igual longitud, las áreas de los rectángulos resultan proporcionales a la frecuencia. </a:t>
            </a:r>
            <a:endParaRPr lang="es-ES" sz="1900" dirty="0" smtClean="0">
              <a:solidFill>
                <a:prstClr val="black">
                  <a:lumMod val="75000"/>
                  <a:lumOff val="25000"/>
                </a:prstClr>
              </a:solidFill>
            </a:endParaRPr>
          </a:p>
          <a:p>
            <a:pPr marL="45720" lvl="0" algn="just">
              <a:lnSpc>
                <a:spcPct val="120000"/>
              </a:lnSpc>
              <a:spcAft>
                <a:spcPts val="1200"/>
              </a:spcAft>
              <a:buClr>
                <a:srgbClr val="F14124">
                  <a:lumMod val="75000"/>
                </a:srgbClr>
              </a:buClr>
              <a:buSzPct val="130000"/>
            </a:pPr>
            <a:r>
              <a:rPr lang="es-ES" sz="1900" dirty="0" smtClean="0">
                <a:solidFill>
                  <a:prstClr val="black">
                    <a:lumMod val="75000"/>
                    <a:lumOff val="25000"/>
                  </a:prstClr>
                </a:solidFill>
              </a:rPr>
              <a:t>	El </a:t>
            </a:r>
            <a:r>
              <a:rPr lang="es-ES" sz="1900" dirty="0">
                <a:solidFill>
                  <a:prstClr val="black">
                    <a:lumMod val="75000"/>
                    <a:lumOff val="25000"/>
                  </a:prstClr>
                </a:solidFill>
              </a:rPr>
              <a:t>polígono de frecuencias tiene la propiedad de que el área total bajo el mismo coincide con la del histograma. El efecto es el de “suavizar” al histograma permitiendo abstraer una curva que da cuenta de “la forma de la distribución” en un modelo teórico, al que más adelante nos referiremos como función de densidad de probabilidad y que más adelante </a:t>
            </a:r>
            <a:r>
              <a:rPr lang="es-ES" sz="1900" dirty="0" smtClean="0">
                <a:solidFill>
                  <a:prstClr val="black">
                    <a:lumMod val="75000"/>
                    <a:lumOff val="25000"/>
                  </a:prstClr>
                </a:solidFill>
              </a:rPr>
              <a:t>veremos</a:t>
            </a:r>
            <a:endParaRPr lang="es-ES" sz="1900" dirty="0">
              <a:solidFill>
                <a:prstClr val="black">
                  <a:lumMod val="75000"/>
                  <a:lumOff val="25000"/>
                </a:prstClr>
              </a:solidFill>
            </a:endParaRPr>
          </a:p>
        </p:txBody>
      </p:sp>
    </p:spTree>
    <p:extLst>
      <p:ext uri="{BB962C8B-B14F-4D97-AF65-F5344CB8AC3E}">
        <p14:creationId xmlns:p14="http://schemas.microsoft.com/office/powerpoint/2010/main" val="117004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5301208"/>
            <a:ext cx="6512511" cy="1143000"/>
          </a:xfrm>
        </p:spPr>
        <p:txBody>
          <a:bodyPr/>
          <a:lstStyle/>
          <a:p>
            <a:pPr marL="0" indent="0">
              <a:buNone/>
            </a:pPr>
            <a:r>
              <a:rPr lang="es-ES" dirty="0" smtClean="0"/>
              <a:t>Frecuencia Absoluta</a:t>
            </a:r>
            <a:endParaRPr lang="es-ES" dirty="0"/>
          </a:p>
        </p:txBody>
      </p:sp>
      <p:sp>
        <p:nvSpPr>
          <p:cNvPr id="3" name="2 Marcador de contenido"/>
          <p:cNvSpPr>
            <a:spLocks noGrp="1"/>
          </p:cNvSpPr>
          <p:nvPr>
            <p:ph sz="quarter" idx="13"/>
          </p:nvPr>
        </p:nvSpPr>
        <p:spPr>
          <a:xfrm>
            <a:off x="683568" y="731520"/>
            <a:ext cx="7776864" cy="825272"/>
          </a:xfrm>
          <a:solidFill>
            <a:srgbClr val="FEDAFD">
              <a:alpha val="50196"/>
            </a:srgbClr>
          </a:solidFill>
        </p:spPr>
        <p:txBody>
          <a:bodyPr>
            <a:noAutofit/>
          </a:bodyPr>
          <a:lstStyle/>
          <a:p>
            <a:pPr marL="45720" indent="0" algn="just">
              <a:buNone/>
            </a:pPr>
            <a:r>
              <a:rPr lang="es-ES" sz="2000" i="1" dirty="0" smtClean="0"/>
              <a:t>	La frecuencia absoluta de un valor de la variable es la cantidad de veces que ese valor está en el conjunto de datos.</a:t>
            </a:r>
            <a:endParaRPr lang="es-ES" sz="2000" i="1" dirty="0"/>
          </a:p>
        </p:txBody>
      </p:sp>
      <p:sp>
        <p:nvSpPr>
          <p:cNvPr id="5" name="2 Marcador de contenido"/>
          <p:cNvSpPr txBox="1">
            <a:spLocks/>
          </p:cNvSpPr>
          <p:nvPr/>
        </p:nvSpPr>
        <p:spPr>
          <a:xfrm>
            <a:off x="539552" y="1700808"/>
            <a:ext cx="8208912" cy="3384376"/>
          </a:xfrm>
          <a:prstGeom prst="rect">
            <a:avLst/>
          </a:prstGeom>
        </p:spPr>
        <p:txBody>
          <a:bodyPr vert="horz" lIns="91440" tIns="45720" rIns="91440" bIns="45720" rtlCol="0">
            <a:normAutofit fontScale="92500" lnSpcReduction="1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Font typeface="Georgia" pitchFamily="18" charset="0"/>
              <a:buNone/>
            </a:pPr>
            <a:r>
              <a:rPr lang="es-ES" dirty="0" smtClean="0"/>
              <a:t>Cada valor de la variable tiene su propia frecuencia.</a:t>
            </a:r>
          </a:p>
          <a:p>
            <a:pPr marL="45720" indent="0" algn="just">
              <a:buFont typeface="Georgia" pitchFamily="18" charset="0"/>
              <a:buNone/>
            </a:pPr>
            <a:r>
              <a:rPr lang="es-ES" dirty="0" smtClean="0"/>
              <a:t>Ejemplo: 25 estudiantes votaron por el destino de su viaje de egresados entre Salta (S), Bariloche (B), Cataratas (C), La Rioja (R)</a:t>
            </a:r>
            <a:r>
              <a:rPr lang="es-ES" dirty="0"/>
              <a:t> </a:t>
            </a:r>
            <a:r>
              <a:rPr lang="es-ES" dirty="0" smtClean="0"/>
              <a:t>y Mar del Plata (M). Los resultados fueron:</a:t>
            </a:r>
          </a:p>
          <a:p>
            <a:pPr marL="45720" indent="0" algn="ctr">
              <a:buFont typeface="Georgia" pitchFamily="18" charset="0"/>
              <a:buNone/>
            </a:pPr>
            <a:r>
              <a:rPr lang="es-ES" dirty="0" smtClean="0"/>
              <a:t>M </a:t>
            </a:r>
            <a:r>
              <a:rPr lang="es-ES" dirty="0" err="1" smtClean="0"/>
              <a:t>M</a:t>
            </a:r>
            <a:r>
              <a:rPr lang="es-ES" dirty="0" smtClean="0"/>
              <a:t> S R S M S R C B S B C S R M S C</a:t>
            </a:r>
            <a:r>
              <a:rPr lang="es-ES" dirty="0"/>
              <a:t> </a:t>
            </a:r>
            <a:r>
              <a:rPr lang="es-ES" dirty="0" err="1" smtClean="0"/>
              <a:t>C</a:t>
            </a:r>
            <a:r>
              <a:rPr lang="es-ES" dirty="0" smtClean="0"/>
              <a:t> S B S B C S  </a:t>
            </a:r>
          </a:p>
          <a:p>
            <a:pPr marL="45720" indent="0" algn="just">
              <a:buFont typeface="Georgia" pitchFamily="18" charset="0"/>
              <a:buNone/>
            </a:pPr>
            <a:r>
              <a:rPr lang="es-ES" dirty="0" smtClean="0"/>
              <a:t>Los valores de la variable “Destino de preferencia” son S, B, C, R y M</a:t>
            </a:r>
          </a:p>
          <a:p>
            <a:pPr marL="45720" indent="0" algn="just">
              <a:buFont typeface="Georgia" pitchFamily="18" charset="0"/>
              <a:buNone/>
            </a:pPr>
            <a:r>
              <a:rPr lang="es-ES" dirty="0" smtClean="0"/>
              <a:t>Salta fue elegida 9 veces; por tanto 9 es la frecuencia absoluta del valor “Salta” que toma la variable.</a:t>
            </a:r>
          </a:p>
          <a:p>
            <a:pPr marL="45720" indent="0" algn="just">
              <a:buFont typeface="Georgia" pitchFamily="18" charset="0"/>
              <a:buNone/>
            </a:pPr>
            <a:r>
              <a:rPr lang="es-ES" dirty="0" smtClean="0"/>
              <a:t>	Así, la frecuencia absoluta de “Bariloche” es 4, de “Cataratas” es 5, de “La Rioja” es 3 y de “Mar del Plata” es 4. </a:t>
            </a:r>
          </a:p>
          <a:p>
            <a:pPr marL="45720" indent="0" algn="just">
              <a:buFont typeface="Georgia" pitchFamily="18" charset="0"/>
              <a:buNone/>
            </a:pPr>
            <a:endParaRPr lang="es-ES" dirty="0" smtClean="0"/>
          </a:p>
          <a:p>
            <a:pPr marL="45720" indent="0" algn="just">
              <a:buFont typeface="Georgia" pitchFamily="18" charset="0"/>
              <a:buNone/>
            </a:pPr>
            <a:endParaRPr lang="es-ES" dirty="0" smtClean="0"/>
          </a:p>
          <a:p>
            <a:pPr marL="45720" indent="0" algn="just">
              <a:buFont typeface="Georgia" pitchFamily="18" charset="0"/>
              <a:buNone/>
            </a:pPr>
            <a:endParaRPr lang="es-ES" dirty="0"/>
          </a:p>
        </p:txBody>
      </p:sp>
    </p:spTree>
    <p:extLst>
      <p:ext uri="{BB962C8B-B14F-4D97-AF65-F5344CB8AC3E}">
        <p14:creationId xmlns:p14="http://schemas.microsoft.com/office/powerpoint/2010/main" val="973293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11960" y="5517232"/>
            <a:ext cx="4597897" cy="1143000"/>
          </a:xfrm>
        </p:spPr>
        <p:txBody>
          <a:bodyPr/>
          <a:lstStyle/>
          <a:p>
            <a:pPr marL="0" indent="0">
              <a:buNone/>
            </a:pPr>
            <a:r>
              <a:rPr lang="es-ES" dirty="0" smtClean="0"/>
              <a:t>Ojiva de Galton</a:t>
            </a:r>
            <a:endParaRPr lang="es-ES" dirty="0"/>
          </a:p>
        </p:txBody>
      </p:sp>
      <p:sp>
        <p:nvSpPr>
          <p:cNvPr id="3" name="2 Marcador de contenido"/>
          <p:cNvSpPr>
            <a:spLocks noGrp="1"/>
          </p:cNvSpPr>
          <p:nvPr>
            <p:ph sz="quarter" idx="13"/>
          </p:nvPr>
        </p:nvSpPr>
        <p:spPr>
          <a:xfrm>
            <a:off x="611560" y="548680"/>
            <a:ext cx="7992888" cy="4752528"/>
          </a:xfrm>
        </p:spPr>
        <p:txBody>
          <a:bodyPr>
            <a:normAutofit/>
          </a:bodyPr>
          <a:lstStyle/>
          <a:p>
            <a:pPr marL="45720" indent="0" algn="just">
              <a:lnSpc>
                <a:spcPct val="110000"/>
              </a:lnSpc>
              <a:spcBef>
                <a:spcPts val="0"/>
              </a:spcBef>
              <a:spcAft>
                <a:spcPts val="600"/>
              </a:spcAft>
              <a:buNone/>
            </a:pPr>
            <a:r>
              <a:rPr lang="es-ES" dirty="0" smtClean="0"/>
              <a:t>	Es un gráfico de las frecuencias acumuladas.</a:t>
            </a:r>
          </a:p>
          <a:p>
            <a:pPr marL="45720" indent="0" algn="just">
              <a:lnSpc>
                <a:spcPct val="110000"/>
              </a:lnSpc>
              <a:spcBef>
                <a:spcPts val="0"/>
              </a:spcBef>
              <a:spcAft>
                <a:spcPts val="600"/>
              </a:spcAft>
              <a:buNone/>
            </a:pPr>
            <a:r>
              <a:rPr lang="es-ES" dirty="0" smtClean="0"/>
              <a:t>	Para cada valor de la variable representado en el eje de abscisas, en eje de ordenadas se lee la frecuencia acumulada por dicho valor; es decir, la cantidad, proporción o porcentaje de valores menores o iguales al valor en cuestión.</a:t>
            </a:r>
          </a:p>
          <a:p>
            <a:pPr marL="45720" indent="0" algn="just">
              <a:lnSpc>
                <a:spcPct val="110000"/>
              </a:lnSpc>
              <a:spcBef>
                <a:spcPts val="0"/>
              </a:spcBef>
              <a:spcAft>
                <a:spcPts val="600"/>
              </a:spcAft>
              <a:buNone/>
            </a:pPr>
            <a:r>
              <a:rPr lang="es-ES" dirty="0" smtClean="0"/>
              <a:t>	Para construirlo primero se obtienen las frecuencias acumuladas para cada intervalo de clase. </a:t>
            </a:r>
          </a:p>
          <a:p>
            <a:pPr marL="45720" indent="0" algn="just">
              <a:lnSpc>
                <a:spcPct val="110000"/>
              </a:lnSpc>
              <a:spcBef>
                <a:spcPts val="0"/>
              </a:spcBef>
              <a:spcAft>
                <a:spcPts val="600"/>
              </a:spcAft>
              <a:buNone/>
            </a:pPr>
            <a:r>
              <a:rPr lang="es-ES" dirty="0" smtClean="0"/>
              <a:t>	Se traza un punto al final de cada intervalo a una altura de la ordenada correspondiente a la frecuencia acumulada al final de dicho intervalo. Luego se unen esos puntos.</a:t>
            </a:r>
          </a:p>
        </p:txBody>
      </p:sp>
    </p:spTree>
    <p:extLst>
      <p:ext uri="{BB962C8B-B14F-4D97-AF65-F5344CB8AC3E}">
        <p14:creationId xmlns:p14="http://schemas.microsoft.com/office/powerpoint/2010/main" val="424599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83768" y="5715000"/>
            <a:ext cx="6512511" cy="1143000"/>
          </a:xfrm>
        </p:spPr>
        <p:txBody>
          <a:bodyPr/>
          <a:lstStyle/>
          <a:p>
            <a:pPr marL="0" indent="0">
              <a:buNone/>
            </a:pPr>
            <a:r>
              <a:rPr lang="es-ES" dirty="0" smtClean="0"/>
              <a:t>Ojiva de Galton</a:t>
            </a:r>
            <a:endParaRPr lang="es-ES" dirty="0"/>
          </a:p>
        </p:txBody>
      </p:sp>
      <p:pic>
        <p:nvPicPr>
          <p:cNvPr id="5" name="4 Imagen"/>
          <p:cNvPicPr>
            <a:picLocks noChangeAspect="1"/>
          </p:cNvPicPr>
          <p:nvPr/>
        </p:nvPicPr>
        <p:blipFill>
          <a:blip r:embed="rId2"/>
          <a:stretch>
            <a:fillRect/>
          </a:stretch>
        </p:blipFill>
        <p:spPr>
          <a:xfrm>
            <a:off x="2123728" y="476672"/>
            <a:ext cx="6696298" cy="4259007"/>
          </a:xfrm>
          <a:prstGeom prst="rect">
            <a:avLst/>
          </a:prstGeom>
          <a:solidFill>
            <a:srgbClr val="FFFFFF">
              <a:lumMod val="95000"/>
            </a:srgbClr>
          </a:solidFill>
          <a:ln w="57150">
            <a:solidFill>
              <a:srgbClr val="FFFFFF">
                <a:lumMod val="50000"/>
              </a:srgbClr>
            </a:solidFill>
          </a:ln>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365104"/>
            <a:ext cx="2971800"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21834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5445224"/>
            <a:ext cx="6512511" cy="1143000"/>
          </a:xfrm>
        </p:spPr>
        <p:txBody>
          <a:bodyPr/>
          <a:lstStyle/>
          <a:p>
            <a:pPr marL="0" indent="0">
              <a:buNone/>
            </a:pPr>
            <a:r>
              <a:rPr lang="es-ES" dirty="0" smtClean="0"/>
              <a:t>Diagrama de Escalera</a:t>
            </a:r>
            <a:endParaRPr lang="es-ES" dirty="0"/>
          </a:p>
        </p:txBody>
      </p:sp>
      <p:sp>
        <p:nvSpPr>
          <p:cNvPr id="3" name="2 Marcador de contenido"/>
          <p:cNvSpPr>
            <a:spLocks noGrp="1"/>
          </p:cNvSpPr>
          <p:nvPr>
            <p:ph sz="quarter" idx="13"/>
          </p:nvPr>
        </p:nvSpPr>
        <p:spPr>
          <a:xfrm>
            <a:off x="539552" y="836712"/>
            <a:ext cx="7903087" cy="4680520"/>
          </a:xfrm>
        </p:spPr>
        <p:txBody>
          <a:bodyPr/>
          <a:lstStyle/>
          <a:p>
            <a:pPr marL="45720" indent="0" algn="just">
              <a:spcBef>
                <a:spcPts val="0"/>
              </a:spcBef>
              <a:spcAft>
                <a:spcPts val="600"/>
              </a:spcAft>
              <a:buNone/>
            </a:pPr>
            <a:r>
              <a:rPr lang="es-ES" sz="2000" dirty="0" smtClean="0"/>
              <a:t>	Es el polígono de frecuencias acumuladas para una variable discreta. Como, por ser discreta, entre dos valores consecutivos la variable no puede tomar valores, no acumula frecuencia entre los mismos en cada tramo es constante, de allí la forma escalonada.</a:t>
            </a:r>
          </a:p>
          <a:p>
            <a:pPr marL="45720" indent="0" algn="just">
              <a:buNone/>
            </a:pPr>
            <a:endParaRPr lang="es-ES" dirty="0"/>
          </a:p>
        </p:txBody>
      </p:sp>
      <mc:AlternateContent xmlns:mc="http://schemas.openxmlformats.org/markup-compatibility/2006">
        <mc:Choice xmlns:a14="http://schemas.microsoft.com/office/drawing/2010/main" Requires="a14">
          <p:graphicFrame>
            <p:nvGraphicFramePr>
              <p:cNvPr id="4" name="3 Tabla"/>
              <p:cNvGraphicFramePr>
                <a:graphicFrameLocks noGrp="1"/>
              </p:cNvGraphicFramePr>
              <p:nvPr>
                <p:extLst>
                  <p:ext uri="{D42A27DB-BD31-4B8C-83A1-F6EECF244321}">
                    <p14:modId xmlns:p14="http://schemas.microsoft.com/office/powerpoint/2010/main" val="3566224615"/>
                  </p:ext>
                </p:extLst>
              </p:nvPr>
            </p:nvGraphicFramePr>
            <p:xfrm>
              <a:off x="611560" y="2636911"/>
              <a:ext cx="3240028" cy="2592288"/>
            </p:xfrm>
            <a:graphic>
              <a:graphicData uri="http://schemas.openxmlformats.org/drawingml/2006/table">
                <a:tbl>
                  <a:tblPr firstRow="1" firstCol="1" bandRow="1"/>
                  <a:tblGrid>
                    <a:gridCol w="809815">
                      <a:extLst>
                        <a:ext uri="{9D8B030D-6E8A-4147-A177-3AD203B41FA5}">
                          <a16:colId xmlns:a16="http://schemas.microsoft.com/office/drawing/2014/main" val="20000"/>
                        </a:ext>
                      </a:extLst>
                    </a:gridCol>
                    <a:gridCol w="809815">
                      <a:extLst>
                        <a:ext uri="{9D8B030D-6E8A-4147-A177-3AD203B41FA5}">
                          <a16:colId xmlns:a16="http://schemas.microsoft.com/office/drawing/2014/main" val="20001"/>
                        </a:ext>
                      </a:extLst>
                    </a:gridCol>
                    <a:gridCol w="810199">
                      <a:extLst>
                        <a:ext uri="{9D8B030D-6E8A-4147-A177-3AD203B41FA5}">
                          <a16:colId xmlns:a16="http://schemas.microsoft.com/office/drawing/2014/main" val="20002"/>
                        </a:ext>
                      </a:extLst>
                    </a:gridCol>
                    <a:gridCol w="810199">
                      <a:extLst>
                        <a:ext uri="{9D8B030D-6E8A-4147-A177-3AD203B41FA5}">
                          <a16:colId xmlns:a16="http://schemas.microsoft.com/office/drawing/2014/main" val="20003"/>
                        </a:ext>
                      </a:extLst>
                    </a:gridCol>
                  </a:tblGrid>
                  <a:tr h="324036">
                    <a:tc>
                      <a:txBody>
                        <a:bodyPr/>
                        <a:lstStyle/>
                        <a:p>
                          <a:pPr algn="just">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es-ES" sz="1200" i="1">
                                        <a:effectLst/>
                                        <a:latin typeface="Cambria Math" panose="02040503050406030204" pitchFamily="18" charset="0"/>
                                        <a:ea typeface="Calibri"/>
                                        <a:cs typeface="Times New Roman"/>
                                      </a:rPr>
                                    </m:ctrlPr>
                                  </m:sSubPr>
                                  <m:e>
                                    <m:r>
                                      <a:rPr lang="es-ES" sz="1200" i="1">
                                        <a:effectLst/>
                                        <a:latin typeface="Cambria Math"/>
                                        <a:ea typeface="Calibri"/>
                                        <a:cs typeface="Times New Roman"/>
                                      </a:rPr>
                                      <m:t>𝑥</m:t>
                                    </m:r>
                                  </m:e>
                                  <m:sub>
                                    <m:r>
                                      <a:rPr lang="es-ES" sz="1200" i="1">
                                        <a:effectLst/>
                                        <a:latin typeface="Cambria Math"/>
                                        <a:ea typeface="Calibri"/>
                                        <a:cs typeface="Times New Roman"/>
                                      </a:rPr>
                                      <m:t>𝑖</m:t>
                                    </m:r>
                                  </m:sub>
                                </m:sSub>
                                <m:r>
                                  <a:rPr lang="es-ES" sz="1200" i="1">
                                    <a:effectLst/>
                                    <a:latin typeface="Cambria Math"/>
                                    <a:ea typeface="Calibri"/>
                                    <a:cs typeface="Times New Roman"/>
                                  </a:rPr>
                                  <m:t>(</m:t>
                                </m:r>
                                <m:r>
                                  <a:rPr lang="es-ES" sz="1200" i="1">
                                    <a:effectLst/>
                                    <a:latin typeface="Cambria Math"/>
                                    <a:ea typeface="Calibri"/>
                                    <a:cs typeface="Times New Roman"/>
                                  </a:rPr>
                                  <m:t>𝑒𝑑𝑎𝑑</m:t>
                                </m:r>
                                <m:r>
                                  <a:rPr lang="es-ES" sz="1200" i="1">
                                    <a:effectLst/>
                                    <a:latin typeface="Cambria Math"/>
                                    <a:ea typeface="Calibri"/>
                                    <a:cs typeface="Times New Roman"/>
                                  </a:rPr>
                                  <m:t>)</m:t>
                                </m:r>
                              </m:oMath>
                            </m:oMathPara>
                          </a14:m>
                          <a:endParaRPr lang="es-ES" sz="11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es-ES" sz="1200" i="1">
                                        <a:effectLst/>
                                        <a:latin typeface="Cambria Math" panose="02040503050406030204" pitchFamily="18" charset="0"/>
                                        <a:ea typeface="Calibri"/>
                                        <a:cs typeface="Times New Roman"/>
                                      </a:rPr>
                                    </m:ctrlPr>
                                  </m:sSubPr>
                                  <m:e>
                                    <m:r>
                                      <a:rPr lang="es-ES" sz="1200" i="1">
                                        <a:effectLst/>
                                        <a:latin typeface="Cambria Math"/>
                                        <a:ea typeface="Calibri"/>
                                        <a:cs typeface="Times New Roman"/>
                                      </a:rPr>
                                      <m:t>𝑓</m:t>
                                    </m:r>
                                  </m:e>
                                  <m:sub>
                                    <m:r>
                                      <a:rPr lang="es-ES" sz="1200" i="1">
                                        <a:effectLst/>
                                        <a:latin typeface="Cambria Math"/>
                                        <a:ea typeface="Calibri"/>
                                        <a:cs typeface="Times New Roman"/>
                                      </a:rPr>
                                      <m:t>𝑖</m:t>
                                    </m:r>
                                  </m:sub>
                                </m:sSub>
                              </m:oMath>
                            </m:oMathPara>
                          </a14:m>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es-ES" sz="1200" i="1">
                                        <a:effectLst/>
                                        <a:latin typeface="Cambria Math" panose="02040503050406030204" pitchFamily="18" charset="0"/>
                                        <a:ea typeface="Calibri"/>
                                        <a:cs typeface="Times New Roman"/>
                                      </a:rPr>
                                    </m:ctrlPr>
                                  </m:sSubPr>
                                  <m:e>
                                    <m:r>
                                      <a:rPr lang="es-ES" sz="1200" i="1">
                                        <a:effectLst/>
                                        <a:latin typeface="Cambria Math"/>
                                        <a:ea typeface="Calibri"/>
                                        <a:cs typeface="Times New Roman"/>
                                      </a:rPr>
                                      <m:t>𝑓</m:t>
                                    </m:r>
                                    <m:r>
                                      <a:rPr lang="es-ES" sz="1200" i="1">
                                        <a:effectLst/>
                                        <a:latin typeface="Cambria Math"/>
                                        <a:ea typeface="Calibri"/>
                                        <a:cs typeface="Times New Roman"/>
                                      </a:rPr>
                                      <m:t>´</m:t>
                                    </m:r>
                                  </m:e>
                                  <m:sub>
                                    <m:r>
                                      <a:rPr lang="es-ES" sz="1200" i="1">
                                        <a:effectLst/>
                                        <a:latin typeface="Cambria Math"/>
                                        <a:ea typeface="Calibri"/>
                                        <a:cs typeface="Times New Roman"/>
                                      </a:rPr>
                                      <m:t>𝑖</m:t>
                                    </m:r>
                                  </m:sub>
                                </m:sSub>
                              </m:oMath>
                            </m:oMathPara>
                          </a14:m>
                          <a:endParaRPr lang="es-ES" sz="11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7000"/>
                            </a:lnSpc>
                            <a:spcAft>
                              <a:spcPts val="0"/>
                            </a:spcAft>
                          </a:pPr>
                          <a14:m>
                            <m:oMathPara xmlns:m="http://schemas.openxmlformats.org/officeDocument/2006/math">
                              <m:oMathParaPr>
                                <m:jc m:val="centerGroup"/>
                              </m:oMathParaPr>
                              <m:oMath xmlns:m="http://schemas.openxmlformats.org/officeDocument/2006/math">
                                <m:sSub>
                                  <m:sSubPr>
                                    <m:ctrlPr>
                                      <a:rPr kumimoji="0" lang="es-ES" sz="1200" b="0" i="1" u="none" strike="noStrike" kern="1200" cap="none" spc="0" normalizeH="0" baseline="0" noProof="0" smtClean="0">
                                        <a:ln>
                                          <a:noFill/>
                                        </a:ln>
                                        <a:solidFill>
                                          <a:prstClr val="black"/>
                                        </a:solidFill>
                                        <a:effectLst/>
                                        <a:uLnTx/>
                                        <a:uFillTx/>
                                        <a:latin typeface="Cambria Math" panose="02040503050406030204" pitchFamily="18" charset="0"/>
                                        <a:ea typeface="Calibri"/>
                                        <a:cs typeface="Times New Roman"/>
                                      </a:rPr>
                                    </m:ctrlPr>
                                  </m:sSubPr>
                                  <m:e>
                                    <m:r>
                                      <a:rPr kumimoji="0" lang="es-ES" sz="1200" b="0" i="1" u="none" strike="noStrike" kern="1200" cap="none" spc="0" normalizeH="0" baseline="0" noProof="0" smtClean="0">
                                        <a:ln>
                                          <a:noFill/>
                                        </a:ln>
                                        <a:solidFill>
                                          <a:prstClr val="black"/>
                                        </a:solidFill>
                                        <a:effectLst/>
                                        <a:uLnTx/>
                                        <a:uFillTx/>
                                        <a:latin typeface="Cambria Math"/>
                                        <a:ea typeface="Calibri"/>
                                        <a:cs typeface="Times New Roman"/>
                                      </a:rPr>
                                      <m:t>𝐹</m:t>
                                    </m:r>
                                    <m:r>
                                      <a:rPr kumimoji="0" lang="es-ES" sz="1200" b="0" i="1" u="none" strike="noStrike" kern="1200" cap="none" spc="0" normalizeH="0" baseline="0" noProof="0">
                                        <a:ln>
                                          <a:noFill/>
                                        </a:ln>
                                        <a:solidFill>
                                          <a:prstClr val="black"/>
                                        </a:solidFill>
                                        <a:effectLst/>
                                        <a:uLnTx/>
                                        <a:uFillTx/>
                                        <a:latin typeface="Cambria Math"/>
                                        <a:ea typeface="Calibri"/>
                                        <a:cs typeface="Times New Roman"/>
                                      </a:rPr>
                                      <m:t>´</m:t>
                                    </m:r>
                                  </m:e>
                                  <m:sub>
                                    <m:r>
                                      <a:rPr kumimoji="0" lang="es-ES" sz="1200" b="0" i="1" u="none" strike="noStrike" kern="1200" cap="none" spc="0" normalizeH="0" baseline="0" noProof="0">
                                        <a:ln>
                                          <a:noFill/>
                                        </a:ln>
                                        <a:solidFill>
                                          <a:prstClr val="black"/>
                                        </a:solidFill>
                                        <a:effectLst/>
                                        <a:uLnTx/>
                                        <a:uFillTx/>
                                        <a:latin typeface="Cambria Math"/>
                                        <a:ea typeface="Calibri"/>
                                        <a:cs typeface="Times New Roman"/>
                                      </a:rPr>
                                      <m:t>𝑖</m:t>
                                    </m:r>
                                  </m:sub>
                                </m:sSub>
                              </m:oMath>
                            </m:oMathPara>
                          </a14:m>
                          <a:endParaRPr lang="es-ES" sz="11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00"/>
                      </a:ext>
                    </a:extLst>
                  </a:tr>
                  <a:tr h="324036">
                    <a:tc>
                      <a:txBody>
                        <a:bodyPr/>
                        <a:lstStyle/>
                        <a:p>
                          <a:pPr algn="ctr">
                            <a:lnSpc>
                              <a:spcPct val="107000"/>
                            </a:lnSpc>
                            <a:spcAft>
                              <a:spcPts val="0"/>
                            </a:spcAft>
                          </a:pPr>
                          <a:r>
                            <a:rPr lang="es-ES" sz="1200">
                              <a:effectLst/>
                              <a:latin typeface="Calibri"/>
                              <a:ea typeface="Calibri"/>
                              <a:cs typeface="Times New Roman"/>
                            </a:rPr>
                            <a:t>18</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s-ES" sz="1200">
                              <a:effectLst/>
                              <a:latin typeface="Calibri"/>
                              <a:ea typeface="Calibri"/>
                              <a:cs typeface="Times New Roman"/>
                            </a:rPr>
                            <a:t>2</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s-ES" sz="1200">
                              <a:effectLst/>
                              <a:latin typeface="Calibri"/>
                              <a:ea typeface="Calibri"/>
                              <a:cs typeface="Times New Roman"/>
                            </a:rPr>
                            <a:t>0,10</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s-ES" sz="1200" dirty="0" smtClean="0">
                              <a:effectLst/>
                              <a:latin typeface="Calibri"/>
                              <a:ea typeface="Calibri"/>
                              <a:cs typeface="Times New Roman"/>
                            </a:rPr>
                            <a:t>0,10</a:t>
                          </a:r>
                          <a:endParaRPr lang="es-ES" sz="11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324036">
                    <a:tc>
                      <a:txBody>
                        <a:bodyPr/>
                        <a:lstStyle/>
                        <a:p>
                          <a:pPr algn="ctr">
                            <a:lnSpc>
                              <a:spcPct val="107000"/>
                            </a:lnSpc>
                            <a:spcAft>
                              <a:spcPts val="0"/>
                            </a:spcAft>
                          </a:pPr>
                          <a:r>
                            <a:rPr lang="es-ES" sz="1200">
                              <a:effectLst/>
                              <a:latin typeface="Calibri"/>
                              <a:ea typeface="Calibri"/>
                              <a:cs typeface="Times New Roman"/>
                            </a:rPr>
                            <a:t>19</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10</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0,50</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dirty="0" smtClean="0">
                              <a:effectLst/>
                              <a:latin typeface="Calibri"/>
                              <a:ea typeface="Calibri"/>
                              <a:cs typeface="Times New Roman"/>
                            </a:rPr>
                            <a:t>0,60</a:t>
                          </a:r>
                          <a:endParaRPr lang="es-ES" sz="1100" dirty="0">
                            <a:effectLst/>
                            <a:latin typeface="Calibri"/>
                            <a:ea typeface="Calibri"/>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2"/>
                      </a:ext>
                    </a:extLst>
                  </a:tr>
                  <a:tr h="324036">
                    <a:tc>
                      <a:txBody>
                        <a:bodyPr/>
                        <a:lstStyle/>
                        <a:p>
                          <a:pPr algn="ctr">
                            <a:lnSpc>
                              <a:spcPct val="107000"/>
                            </a:lnSpc>
                            <a:spcAft>
                              <a:spcPts val="0"/>
                            </a:spcAft>
                          </a:pPr>
                          <a:r>
                            <a:rPr lang="es-ES" sz="1200">
                              <a:effectLst/>
                              <a:latin typeface="Calibri"/>
                              <a:ea typeface="Calibri"/>
                              <a:cs typeface="Times New Roman"/>
                            </a:rPr>
                            <a:t>20</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3</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0,15</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dirty="0" smtClean="0">
                              <a:effectLst/>
                              <a:latin typeface="Calibri"/>
                              <a:ea typeface="Calibri"/>
                              <a:cs typeface="Times New Roman"/>
                            </a:rPr>
                            <a:t>0,75</a:t>
                          </a:r>
                          <a:endParaRPr lang="es-ES" sz="1100" dirty="0">
                            <a:effectLst/>
                            <a:latin typeface="Calibri"/>
                            <a:ea typeface="Calibri"/>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3"/>
                      </a:ext>
                    </a:extLst>
                  </a:tr>
                  <a:tr h="324036">
                    <a:tc>
                      <a:txBody>
                        <a:bodyPr/>
                        <a:lstStyle/>
                        <a:p>
                          <a:pPr algn="ctr">
                            <a:lnSpc>
                              <a:spcPct val="107000"/>
                            </a:lnSpc>
                            <a:spcAft>
                              <a:spcPts val="0"/>
                            </a:spcAft>
                          </a:pPr>
                          <a:r>
                            <a:rPr lang="es-ES" sz="1200">
                              <a:effectLst/>
                              <a:latin typeface="Calibri"/>
                              <a:ea typeface="Calibri"/>
                              <a:cs typeface="Times New Roman"/>
                            </a:rPr>
                            <a:t>21</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3</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0,15</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dirty="0" smtClean="0">
                              <a:effectLst/>
                              <a:latin typeface="Calibri"/>
                              <a:ea typeface="Calibri"/>
                              <a:cs typeface="Times New Roman"/>
                            </a:rPr>
                            <a:t>0,90</a:t>
                          </a:r>
                          <a:endParaRPr lang="es-ES" sz="1100" dirty="0">
                            <a:effectLst/>
                            <a:latin typeface="Calibri"/>
                            <a:ea typeface="Calibri"/>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4"/>
                      </a:ext>
                    </a:extLst>
                  </a:tr>
                  <a:tr h="324036">
                    <a:tc>
                      <a:txBody>
                        <a:bodyPr/>
                        <a:lstStyle/>
                        <a:p>
                          <a:pPr algn="ctr">
                            <a:lnSpc>
                              <a:spcPct val="107000"/>
                            </a:lnSpc>
                            <a:spcAft>
                              <a:spcPts val="0"/>
                            </a:spcAft>
                          </a:pPr>
                          <a:r>
                            <a:rPr lang="es-ES" sz="1200">
                              <a:effectLst/>
                              <a:latin typeface="Calibri"/>
                              <a:ea typeface="Calibri"/>
                              <a:cs typeface="Times New Roman"/>
                            </a:rPr>
                            <a:t>22</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1</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0,05</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dirty="0" smtClean="0">
                              <a:effectLst/>
                              <a:latin typeface="Calibri"/>
                              <a:ea typeface="Calibri"/>
                              <a:cs typeface="Times New Roman"/>
                            </a:rPr>
                            <a:t>0,95</a:t>
                          </a:r>
                          <a:endParaRPr lang="es-ES" sz="1100" dirty="0">
                            <a:effectLst/>
                            <a:latin typeface="Calibri"/>
                            <a:ea typeface="Calibri"/>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5"/>
                      </a:ext>
                    </a:extLst>
                  </a:tr>
                  <a:tr h="324036">
                    <a:tc>
                      <a:txBody>
                        <a:bodyPr/>
                        <a:lstStyle/>
                        <a:p>
                          <a:pPr algn="ctr">
                            <a:lnSpc>
                              <a:spcPct val="107000"/>
                            </a:lnSpc>
                            <a:spcAft>
                              <a:spcPts val="0"/>
                            </a:spcAft>
                          </a:pPr>
                          <a:r>
                            <a:rPr lang="es-ES" sz="1200">
                              <a:effectLst/>
                              <a:latin typeface="Calibri"/>
                              <a:ea typeface="Calibri"/>
                              <a:cs typeface="Times New Roman"/>
                            </a:rPr>
                            <a:t>23</a:t>
                          </a:r>
                          <a:endParaRPr lang="es-ES" sz="1100">
                            <a:effectLst/>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200">
                              <a:effectLst/>
                              <a:latin typeface="Calibri"/>
                              <a:ea typeface="Calibri"/>
                              <a:cs typeface="Times New Roman"/>
                            </a:rPr>
                            <a:t>1</a:t>
                          </a:r>
                          <a:endParaRPr lang="es-ES" sz="1100">
                            <a:effectLst/>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200">
                              <a:effectLst/>
                              <a:latin typeface="Calibri"/>
                              <a:ea typeface="Calibri"/>
                              <a:cs typeface="Times New Roman"/>
                            </a:rPr>
                            <a:t>0,05</a:t>
                          </a:r>
                          <a:endParaRPr lang="es-ES" sz="1100">
                            <a:effectLst/>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200" dirty="0" smtClean="0">
                              <a:effectLst/>
                              <a:latin typeface="Calibri"/>
                              <a:ea typeface="Calibri"/>
                              <a:cs typeface="Times New Roman"/>
                            </a:rPr>
                            <a:t>1,00</a:t>
                          </a:r>
                          <a:endParaRPr lang="es-ES" sz="1100" dirty="0">
                            <a:effectLst/>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24036">
                    <a:tc>
                      <a:txBody>
                        <a:bodyPr/>
                        <a:lstStyle/>
                        <a:p>
                          <a:pPr algn="just">
                            <a:lnSpc>
                              <a:spcPct val="107000"/>
                            </a:lnSpc>
                            <a:spcAft>
                              <a:spcPts val="0"/>
                            </a:spcAft>
                          </a:pPr>
                          <a:r>
                            <a:rPr lang="es-ES" sz="1200">
                              <a:effectLst/>
                              <a:latin typeface="Calibri"/>
                              <a:ea typeface="Calibri"/>
                              <a:cs typeface="Times New Roman"/>
                            </a:rPr>
                            <a:t>Totales</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200">
                              <a:effectLst/>
                              <a:latin typeface="Calibri"/>
                              <a:ea typeface="Calibri"/>
                              <a:cs typeface="Times New Roman"/>
                            </a:rPr>
                            <a:t>20</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200">
                              <a:effectLst/>
                              <a:latin typeface="Calibri"/>
                              <a:ea typeface="Calibri"/>
                              <a:cs typeface="Times New Roman"/>
                            </a:rPr>
                            <a:t>1</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s-ES" sz="11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mc:Choice>
        <mc:Fallback>
          <p:graphicFrame>
            <p:nvGraphicFramePr>
              <p:cNvPr id="4" name="3 Tabla"/>
              <p:cNvGraphicFramePr>
                <a:graphicFrameLocks noGrp="1"/>
              </p:cNvGraphicFramePr>
              <p:nvPr>
                <p:extLst>
                  <p:ext uri="{D42A27DB-BD31-4B8C-83A1-F6EECF244321}">
                    <p14:modId xmlns:p14="http://schemas.microsoft.com/office/powerpoint/2010/main" val="3566224615"/>
                  </p:ext>
                </p:extLst>
              </p:nvPr>
            </p:nvGraphicFramePr>
            <p:xfrm>
              <a:off x="611560" y="2636911"/>
              <a:ext cx="3240028" cy="2592288"/>
            </p:xfrm>
            <a:graphic>
              <a:graphicData uri="http://schemas.openxmlformats.org/drawingml/2006/table">
                <a:tbl>
                  <a:tblPr firstRow="1" firstCol="1" bandRow="1"/>
                  <a:tblGrid>
                    <a:gridCol w="809815">
                      <a:extLst>
                        <a:ext uri="{9D8B030D-6E8A-4147-A177-3AD203B41FA5}">
                          <a16:colId xmlns:a16="http://schemas.microsoft.com/office/drawing/2014/main" val="20000"/>
                        </a:ext>
                      </a:extLst>
                    </a:gridCol>
                    <a:gridCol w="809815">
                      <a:extLst>
                        <a:ext uri="{9D8B030D-6E8A-4147-A177-3AD203B41FA5}">
                          <a16:colId xmlns:a16="http://schemas.microsoft.com/office/drawing/2014/main" val="20001"/>
                        </a:ext>
                      </a:extLst>
                    </a:gridCol>
                    <a:gridCol w="810199">
                      <a:extLst>
                        <a:ext uri="{9D8B030D-6E8A-4147-A177-3AD203B41FA5}">
                          <a16:colId xmlns:a16="http://schemas.microsoft.com/office/drawing/2014/main" val="20002"/>
                        </a:ext>
                      </a:extLst>
                    </a:gridCol>
                    <a:gridCol w="810199">
                      <a:extLst>
                        <a:ext uri="{9D8B030D-6E8A-4147-A177-3AD203B41FA5}">
                          <a16:colId xmlns:a16="http://schemas.microsoft.com/office/drawing/2014/main" val="20003"/>
                        </a:ext>
                      </a:extLst>
                    </a:gridCol>
                  </a:tblGrid>
                  <a:tr h="324036">
                    <a:tc>
                      <a:txBody>
                        <a:bodyPr/>
                        <a:lstStyle/>
                        <a:p>
                          <a:endParaRPr lang="es-ES"/>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t="-1887" r="-300752" b="-705660"/>
                          </a:stretch>
                        </a:blipFill>
                      </a:tcPr>
                    </a:tc>
                    <a:tc>
                      <a:txBody>
                        <a:bodyPr/>
                        <a:lstStyle/>
                        <a:p>
                          <a:endParaRPr lang="es-ES"/>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00000" t="-1887" r="-200752" b="-705660"/>
                          </a:stretch>
                        </a:blipFill>
                      </a:tcPr>
                    </a:tc>
                    <a:tc>
                      <a:txBody>
                        <a:bodyPr/>
                        <a:lstStyle/>
                        <a:p>
                          <a:endParaRPr lang="es-ES"/>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200000" t="-1887" r="-100752" b="-705660"/>
                          </a:stretch>
                        </a:blipFill>
                      </a:tcPr>
                    </a:tc>
                    <a:tc>
                      <a:txBody>
                        <a:bodyPr/>
                        <a:lstStyle/>
                        <a:p>
                          <a:endParaRPr lang="es-ES"/>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300000" t="-1887" r="-752" b="-705660"/>
                          </a:stretch>
                        </a:blipFill>
                      </a:tcPr>
                    </a:tc>
                    <a:extLst>
                      <a:ext uri="{0D108BD9-81ED-4DB2-BD59-A6C34878D82A}">
                        <a16:rowId xmlns:a16="http://schemas.microsoft.com/office/drawing/2014/main" val="10000"/>
                      </a:ext>
                    </a:extLst>
                  </a:tr>
                  <a:tr h="324036">
                    <a:tc>
                      <a:txBody>
                        <a:bodyPr/>
                        <a:lstStyle/>
                        <a:p>
                          <a:pPr algn="ctr">
                            <a:lnSpc>
                              <a:spcPct val="107000"/>
                            </a:lnSpc>
                            <a:spcAft>
                              <a:spcPts val="0"/>
                            </a:spcAft>
                          </a:pPr>
                          <a:r>
                            <a:rPr lang="es-ES" sz="1200">
                              <a:effectLst/>
                              <a:latin typeface="Calibri"/>
                              <a:ea typeface="Calibri"/>
                              <a:cs typeface="Times New Roman"/>
                            </a:rPr>
                            <a:t>18</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s-ES" sz="1200">
                              <a:effectLst/>
                              <a:latin typeface="Calibri"/>
                              <a:ea typeface="Calibri"/>
                              <a:cs typeface="Times New Roman"/>
                            </a:rPr>
                            <a:t>2</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s-ES" sz="1200">
                              <a:effectLst/>
                              <a:latin typeface="Calibri"/>
                              <a:ea typeface="Calibri"/>
                              <a:cs typeface="Times New Roman"/>
                            </a:rPr>
                            <a:t>0,10</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s-ES" sz="1200" dirty="0" smtClean="0">
                              <a:effectLst/>
                              <a:latin typeface="Calibri"/>
                              <a:ea typeface="Calibri"/>
                              <a:cs typeface="Times New Roman"/>
                            </a:rPr>
                            <a:t>0,10</a:t>
                          </a:r>
                          <a:endParaRPr lang="es-ES" sz="11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324036">
                    <a:tc>
                      <a:txBody>
                        <a:bodyPr/>
                        <a:lstStyle/>
                        <a:p>
                          <a:pPr algn="ctr">
                            <a:lnSpc>
                              <a:spcPct val="107000"/>
                            </a:lnSpc>
                            <a:spcAft>
                              <a:spcPts val="0"/>
                            </a:spcAft>
                          </a:pPr>
                          <a:r>
                            <a:rPr lang="es-ES" sz="1200">
                              <a:effectLst/>
                              <a:latin typeface="Calibri"/>
                              <a:ea typeface="Calibri"/>
                              <a:cs typeface="Times New Roman"/>
                            </a:rPr>
                            <a:t>19</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10</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0,50</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dirty="0" smtClean="0">
                              <a:effectLst/>
                              <a:latin typeface="Calibri"/>
                              <a:ea typeface="Calibri"/>
                              <a:cs typeface="Times New Roman"/>
                            </a:rPr>
                            <a:t>0,60</a:t>
                          </a:r>
                          <a:endParaRPr lang="es-ES" sz="1100" dirty="0">
                            <a:effectLst/>
                            <a:latin typeface="Calibri"/>
                            <a:ea typeface="Calibri"/>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2"/>
                      </a:ext>
                    </a:extLst>
                  </a:tr>
                  <a:tr h="324036">
                    <a:tc>
                      <a:txBody>
                        <a:bodyPr/>
                        <a:lstStyle/>
                        <a:p>
                          <a:pPr algn="ctr">
                            <a:lnSpc>
                              <a:spcPct val="107000"/>
                            </a:lnSpc>
                            <a:spcAft>
                              <a:spcPts val="0"/>
                            </a:spcAft>
                          </a:pPr>
                          <a:r>
                            <a:rPr lang="es-ES" sz="1200">
                              <a:effectLst/>
                              <a:latin typeface="Calibri"/>
                              <a:ea typeface="Calibri"/>
                              <a:cs typeface="Times New Roman"/>
                            </a:rPr>
                            <a:t>20</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3</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0,15</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dirty="0" smtClean="0">
                              <a:effectLst/>
                              <a:latin typeface="Calibri"/>
                              <a:ea typeface="Calibri"/>
                              <a:cs typeface="Times New Roman"/>
                            </a:rPr>
                            <a:t>0,75</a:t>
                          </a:r>
                          <a:endParaRPr lang="es-ES" sz="1100" dirty="0">
                            <a:effectLst/>
                            <a:latin typeface="Calibri"/>
                            <a:ea typeface="Calibri"/>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3"/>
                      </a:ext>
                    </a:extLst>
                  </a:tr>
                  <a:tr h="324036">
                    <a:tc>
                      <a:txBody>
                        <a:bodyPr/>
                        <a:lstStyle/>
                        <a:p>
                          <a:pPr algn="ctr">
                            <a:lnSpc>
                              <a:spcPct val="107000"/>
                            </a:lnSpc>
                            <a:spcAft>
                              <a:spcPts val="0"/>
                            </a:spcAft>
                          </a:pPr>
                          <a:r>
                            <a:rPr lang="es-ES" sz="1200">
                              <a:effectLst/>
                              <a:latin typeface="Calibri"/>
                              <a:ea typeface="Calibri"/>
                              <a:cs typeface="Times New Roman"/>
                            </a:rPr>
                            <a:t>21</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3</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0,15</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dirty="0" smtClean="0">
                              <a:effectLst/>
                              <a:latin typeface="Calibri"/>
                              <a:ea typeface="Calibri"/>
                              <a:cs typeface="Times New Roman"/>
                            </a:rPr>
                            <a:t>0,90</a:t>
                          </a:r>
                          <a:endParaRPr lang="es-ES" sz="1100" dirty="0">
                            <a:effectLst/>
                            <a:latin typeface="Calibri"/>
                            <a:ea typeface="Calibri"/>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4"/>
                      </a:ext>
                    </a:extLst>
                  </a:tr>
                  <a:tr h="324036">
                    <a:tc>
                      <a:txBody>
                        <a:bodyPr/>
                        <a:lstStyle/>
                        <a:p>
                          <a:pPr algn="ctr">
                            <a:lnSpc>
                              <a:spcPct val="107000"/>
                            </a:lnSpc>
                            <a:spcAft>
                              <a:spcPts val="0"/>
                            </a:spcAft>
                          </a:pPr>
                          <a:r>
                            <a:rPr lang="es-ES" sz="1200">
                              <a:effectLst/>
                              <a:latin typeface="Calibri"/>
                              <a:ea typeface="Calibri"/>
                              <a:cs typeface="Times New Roman"/>
                            </a:rPr>
                            <a:t>22</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1</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a:effectLst/>
                              <a:latin typeface="Calibri"/>
                              <a:ea typeface="Calibri"/>
                              <a:cs typeface="Times New Roman"/>
                            </a:rPr>
                            <a:t>0,05</a:t>
                          </a:r>
                          <a:endParaRPr lang="es-ES"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07000"/>
                            </a:lnSpc>
                            <a:spcAft>
                              <a:spcPts val="0"/>
                            </a:spcAft>
                          </a:pPr>
                          <a:r>
                            <a:rPr lang="es-ES" sz="1200" dirty="0" smtClean="0">
                              <a:effectLst/>
                              <a:latin typeface="Calibri"/>
                              <a:ea typeface="Calibri"/>
                              <a:cs typeface="Times New Roman"/>
                            </a:rPr>
                            <a:t>0,95</a:t>
                          </a:r>
                          <a:endParaRPr lang="es-ES" sz="1100" dirty="0">
                            <a:effectLst/>
                            <a:latin typeface="Calibri"/>
                            <a:ea typeface="Calibri"/>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5"/>
                      </a:ext>
                    </a:extLst>
                  </a:tr>
                  <a:tr h="324036">
                    <a:tc>
                      <a:txBody>
                        <a:bodyPr/>
                        <a:lstStyle/>
                        <a:p>
                          <a:pPr algn="ctr">
                            <a:lnSpc>
                              <a:spcPct val="107000"/>
                            </a:lnSpc>
                            <a:spcAft>
                              <a:spcPts val="0"/>
                            </a:spcAft>
                          </a:pPr>
                          <a:r>
                            <a:rPr lang="es-ES" sz="1200">
                              <a:effectLst/>
                              <a:latin typeface="Calibri"/>
                              <a:ea typeface="Calibri"/>
                              <a:cs typeface="Times New Roman"/>
                            </a:rPr>
                            <a:t>23</a:t>
                          </a:r>
                          <a:endParaRPr lang="es-ES" sz="1100">
                            <a:effectLst/>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200">
                              <a:effectLst/>
                              <a:latin typeface="Calibri"/>
                              <a:ea typeface="Calibri"/>
                              <a:cs typeface="Times New Roman"/>
                            </a:rPr>
                            <a:t>1</a:t>
                          </a:r>
                          <a:endParaRPr lang="es-ES" sz="1100">
                            <a:effectLst/>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200">
                              <a:effectLst/>
                              <a:latin typeface="Calibri"/>
                              <a:ea typeface="Calibri"/>
                              <a:cs typeface="Times New Roman"/>
                            </a:rPr>
                            <a:t>0,05</a:t>
                          </a:r>
                          <a:endParaRPr lang="es-ES" sz="1100">
                            <a:effectLst/>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200" dirty="0" smtClean="0">
                              <a:effectLst/>
                              <a:latin typeface="Calibri"/>
                              <a:ea typeface="Calibri"/>
                              <a:cs typeface="Times New Roman"/>
                            </a:rPr>
                            <a:t>1,00</a:t>
                          </a:r>
                          <a:endParaRPr lang="es-ES" sz="1100" dirty="0">
                            <a:effectLst/>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24036">
                    <a:tc>
                      <a:txBody>
                        <a:bodyPr/>
                        <a:lstStyle/>
                        <a:p>
                          <a:pPr algn="just">
                            <a:lnSpc>
                              <a:spcPct val="107000"/>
                            </a:lnSpc>
                            <a:spcAft>
                              <a:spcPts val="0"/>
                            </a:spcAft>
                          </a:pPr>
                          <a:r>
                            <a:rPr lang="es-ES" sz="1200">
                              <a:effectLst/>
                              <a:latin typeface="Calibri"/>
                              <a:ea typeface="Calibri"/>
                              <a:cs typeface="Times New Roman"/>
                            </a:rPr>
                            <a:t>Totales</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200">
                              <a:effectLst/>
                              <a:latin typeface="Calibri"/>
                              <a:ea typeface="Calibri"/>
                              <a:cs typeface="Times New Roman"/>
                            </a:rPr>
                            <a:t>20</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200">
                              <a:effectLst/>
                              <a:latin typeface="Calibri"/>
                              <a:ea typeface="Calibri"/>
                              <a:cs typeface="Times New Roman"/>
                            </a:rPr>
                            <a:t>1</a:t>
                          </a:r>
                          <a:endParaRPr lang="es-ES" sz="11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s-ES" sz="11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mc:Fallback>
      </mc:AlternateContent>
      <p:pic>
        <p:nvPicPr>
          <p:cNvPr id="5" name="Imagen 4"/>
          <p:cNvPicPr>
            <a:picLocks noChangeAspect="1"/>
          </p:cNvPicPr>
          <p:nvPr/>
        </p:nvPicPr>
        <p:blipFill>
          <a:blip r:embed="rId3"/>
          <a:stretch>
            <a:fillRect/>
          </a:stretch>
        </p:blipFill>
        <p:spPr>
          <a:xfrm>
            <a:off x="4008776" y="2570980"/>
            <a:ext cx="4638675" cy="2724150"/>
          </a:xfrm>
          <a:prstGeom prst="rect">
            <a:avLst/>
          </a:prstGeom>
        </p:spPr>
      </p:pic>
    </p:spTree>
    <p:extLst>
      <p:ext uri="{BB962C8B-B14F-4D97-AF65-F5344CB8AC3E}">
        <p14:creationId xmlns:p14="http://schemas.microsoft.com/office/powerpoint/2010/main" val="1748370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788024" y="5229200"/>
            <a:ext cx="4064239" cy="1512168"/>
          </a:xfrm>
        </p:spPr>
        <p:txBody>
          <a:bodyPr/>
          <a:lstStyle/>
          <a:p>
            <a:pPr marL="0" indent="0">
              <a:buNone/>
            </a:pPr>
            <a:r>
              <a:rPr lang="es-ES" dirty="0" smtClean="0"/>
              <a:t>Diagrama </a:t>
            </a:r>
            <a:br>
              <a:rPr lang="es-ES" dirty="0" smtClean="0"/>
            </a:br>
            <a:r>
              <a:rPr lang="es-ES" dirty="0" smtClean="0"/>
              <a:t>de Tallo-Hoja</a:t>
            </a:r>
            <a:endParaRPr lang="es-ES" dirty="0"/>
          </a:p>
        </p:txBody>
      </p:sp>
      <p:sp>
        <p:nvSpPr>
          <p:cNvPr id="3" name="2 Marcador de contenido"/>
          <p:cNvSpPr>
            <a:spLocks noGrp="1"/>
          </p:cNvSpPr>
          <p:nvPr>
            <p:ph sz="quarter" idx="13"/>
          </p:nvPr>
        </p:nvSpPr>
        <p:spPr>
          <a:xfrm>
            <a:off x="611560" y="620688"/>
            <a:ext cx="8064896" cy="4320480"/>
          </a:xfrm>
        </p:spPr>
        <p:txBody>
          <a:bodyPr>
            <a:normAutofit lnSpcReduction="10000"/>
          </a:bodyPr>
          <a:lstStyle/>
          <a:p>
            <a:pPr marL="45720" indent="0" algn="just">
              <a:lnSpc>
                <a:spcPct val="110000"/>
              </a:lnSpc>
              <a:spcBef>
                <a:spcPts val="0"/>
              </a:spcBef>
              <a:spcAft>
                <a:spcPts val="600"/>
              </a:spcAft>
              <a:buNone/>
            </a:pPr>
            <a:r>
              <a:rPr lang="es-ES" dirty="0" smtClean="0"/>
              <a:t>	Es una manera de presentar todos los datos de modo que pueden leerse todos ellos a la vez que apreciar la forma de la distribución de frecuencias.</a:t>
            </a:r>
          </a:p>
          <a:p>
            <a:pPr marL="45720" indent="0" algn="just">
              <a:lnSpc>
                <a:spcPct val="110000"/>
              </a:lnSpc>
              <a:spcBef>
                <a:spcPts val="0"/>
              </a:spcBef>
              <a:spcAft>
                <a:spcPts val="600"/>
              </a:spcAft>
              <a:buNone/>
            </a:pPr>
            <a:r>
              <a:rPr lang="es-ES" dirty="0" smtClean="0"/>
              <a:t>	Cada dato numérico se parte en dos según, por ejemplo las decenas y las unidades, o las unidades y el primer decimal, etc. La primera parte del número se coloca en una columna llamada tallo y la segunda parte en la columna de las hojas. </a:t>
            </a:r>
          </a:p>
          <a:p>
            <a:pPr marL="45720" indent="0" algn="just">
              <a:lnSpc>
                <a:spcPct val="110000"/>
              </a:lnSpc>
              <a:spcBef>
                <a:spcPts val="0"/>
              </a:spcBef>
              <a:spcAft>
                <a:spcPts val="600"/>
              </a:spcAft>
              <a:buNone/>
            </a:pPr>
            <a:r>
              <a:rPr lang="es-ES" dirty="0" smtClean="0"/>
              <a:t>	Todas las hojas correspondientes al mismo tallo van en el mismo renglón. De ese modo, hay tantas hojas como frecuencia de los valores que comienzan con el mismo número; es decir, es una forma de agrupar en intervalos.</a:t>
            </a:r>
            <a:endParaRPr lang="es-ES" dirty="0"/>
          </a:p>
        </p:txBody>
      </p:sp>
    </p:spTree>
    <p:extLst>
      <p:ext uri="{BB962C8B-B14F-4D97-AF65-F5344CB8AC3E}">
        <p14:creationId xmlns:p14="http://schemas.microsoft.com/office/powerpoint/2010/main" val="845674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5373216"/>
            <a:ext cx="6512511" cy="1143000"/>
          </a:xfrm>
        </p:spPr>
        <p:txBody>
          <a:bodyPr/>
          <a:lstStyle/>
          <a:p>
            <a:pPr marL="0" indent="0">
              <a:buNone/>
            </a:pPr>
            <a:r>
              <a:rPr lang="es-ES" dirty="0" smtClean="0"/>
              <a:t>Diagrama </a:t>
            </a:r>
            <a:br>
              <a:rPr lang="es-ES" dirty="0" smtClean="0"/>
            </a:br>
            <a:r>
              <a:rPr lang="es-ES" dirty="0" smtClean="0"/>
              <a:t>de Tallo-Hoja</a:t>
            </a:r>
            <a:endParaRPr lang="es-ES" dirty="0"/>
          </a:p>
        </p:txBody>
      </p:sp>
      <p:sp>
        <p:nvSpPr>
          <p:cNvPr id="5" name="4 CuadroTexto"/>
          <p:cNvSpPr txBox="1"/>
          <p:nvPr/>
        </p:nvSpPr>
        <p:spPr>
          <a:xfrm>
            <a:off x="2267744" y="1010894"/>
            <a:ext cx="4320480" cy="1795876"/>
          </a:xfrm>
          <a:prstGeom prst="rect">
            <a:avLst/>
          </a:prstGeom>
          <a:noFill/>
        </p:spPr>
        <p:txBody>
          <a:bodyPr wrap="square" rtlCol="0">
            <a:spAutoFit/>
          </a:bodyPr>
          <a:lstStyle/>
          <a:p>
            <a:pPr>
              <a:lnSpc>
                <a:spcPct val="115000"/>
              </a:lnSpc>
              <a:spcAft>
                <a:spcPts val="0"/>
              </a:spcAft>
            </a:pPr>
            <a:r>
              <a:rPr lang="es-ES" b="1" dirty="0" smtClean="0">
                <a:solidFill>
                  <a:srgbClr val="000000"/>
                </a:solidFill>
                <a:latin typeface="Courier New"/>
                <a:ea typeface="Times New Roman"/>
                <a:cs typeface="Times New Roman"/>
              </a:rPr>
              <a:t>	  Tallo  </a:t>
            </a:r>
            <a:r>
              <a:rPr lang="es-ES" b="1" dirty="0">
                <a:solidFill>
                  <a:srgbClr val="000000"/>
                </a:solidFill>
                <a:latin typeface="Courier New"/>
                <a:ea typeface="Times New Roman"/>
                <a:cs typeface="Times New Roman"/>
              </a:rPr>
              <a:t>Hojas</a:t>
            </a:r>
            <a:endParaRPr lang="es-ES" sz="2400" dirty="0">
              <a:latin typeface="Calibri"/>
              <a:ea typeface="Calibri"/>
              <a:cs typeface="Times New Roman"/>
            </a:endParaRPr>
          </a:p>
          <a:p>
            <a:pPr>
              <a:spcAft>
                <a:spcPts val="0"/>
              </a:spcAft>
            </a:pPr>
            <a:r>
              <a:rPr lang="es-ES" dirty="0">
                <a:solidFill>
                  <a:srgbClr val="000000"/>
                </a:solidFill>
                <a:latin typeface="Courier New"/>
                <a:ea typeface="Times New Roman"/>
                <a:cs typeface="Times New Roman"/>
              </a:rPr>
              <a:t>           </a:t>
            </a:r>
            <a:r>
              <a:rPr lang="es-ES" dirty="0" smtClean="0">
                <a:solidFill>
                  <a:srgbClr val="000000"/>
                </a:solidFill>
                <a:latin typeface="Courier New"/>
                <a:ea typeface="Times New Roman"/>
                <a:cs typeface="Times New Roman"/>
              </a:rPr>
              <a:t>5     7                                                              </a:t>
            </a:r>
            <a:endParaRPr lang="es-ES" sz="2400" dirty="0">
              <a:latin typeface="Calibri"/>
              <a:ea typeface="Calibri"/>
              <a:cs typeface="Times New Roman"/>
            </a:endParaRPr>
          </a:p>
          <a:p>
            <a:pPr>
              <a:spcAft>
                <a:spcPts val="0"/>
              </a:spcAft>
            </a:pPr>
            <a:r>
              <a:rPr lang="es-ES" dirty="0">
                <a:solidFill>
                  <a:srgbClr val="000000"/>
                </a:solidFill>
                <a:latin typeface="Courier New"/>
                <a:ea typeface="Times New Roman"/>
                <a:cs typeface="Times New Roman"/>
              </a:rPr>
              <a:t>           </a:t>
            </a:r>
            <a:r>
              <a:rPr lang="es-ES" dirty="0" smtClean="0">
                <a:solidFill>
                  <a:srgbClr val="000000"/>
                </a:solidFill>
                <a:latin typeface="Courier New"/>
                <a:ea typeface="Times New Roman"/>
                <a:cs typeface="Times New Roman"/>
              </a:rPr>
              <a:t>6     12556899                                                       </a:t>
            </a:r>
            <a:endParaRPr lang="es-ES" sz="2400" dirty="0">
              <a:latin typeface="Calibri"/>
              <a:ea typeface="Calibri"/>
              <a:cs typeface="Times New Roman"/>
            </a:endParaRPr>
          </a:p>
          <a:p>
            <a:pPr>
              <a:spcAft>
                <a:spcPts val="0"/>
              </a:spcAft>
            </a:pPr>
            <a:r>
              <a:rPr lang="es-ES" dirty="0">
                <a:solidFill>
                  <a:srgbClr val="000000"/>
                </a:solidFill>
                <a:latin typeface="Courier New"/>
                <a:ea typeface="Times New Roman"/>
                <a:cs typeface="Times New Roman"/>
              </a:rPr>
              <a:t>           </a:t>
            </a:r>
            <a:r>
              <a:rPr lang="es-ES" dirty="0" smtClean="0">
                <a:solidFill>
                  <a:srgbClr val="000000"/>
                </a:solidFill>
                <a:latin typeface="Courier New"/>
                <a:ea typeface="Times New Roman"/>
                <a:cs typeface="Times New Roman"/>
              </a:rPr>
              <a:t>7     13778                                                          </a:t>
            </a:r>
            <a:endParaRPr lang="es-ES" sz="2400" dirty="0">
              <a:latin typeface="Calibri"/>
              <a:ea typeface="Calibri"/>
              <a:cs typeface="Times New Roman"/>
            </a:endParaRPr>
          </a:p>
          <a:p>
            <a:pPr>
              <a:spcAft>
                <a:spcPts val="0"/>
              </a:spcAft>
            </a:pPr>
            <a:r>
              <a:rPr lang="es-ES" dirty="0">
                <a:solidFill>
                  <a:srgbClr val="000000"/>
                </a:solidFill>
                <a:latin typeface="Courier New"/>
                <a:ea typeface="Times New Roman"/>
                <a:cs typeface="Times New Roman"/>
              </a:rPr>
              <a:t>           </a:t>
            </a:r>
            <a:r>
              <a:rPr lang="es-ES" dirty="0" smtClean="0">
                <a:solidFill>
                  <a:srgbClr val="000000"/>
                </a:solidFill>
                <a:latin typeface="Courier New"/>
                <a:ea typeface="Times New Roman"/>
                <a:cs typeface="Times New Roman"/>
              </a:rPr>
              <a:t>8     0226</a:t>
            </a:r>
          </a:p>
          <a:p>
            <a:pPr>
              <a:spcAft>
                <a:spcPts val="0"/>
              </a:spcAft>
            </a:pPr>
            <a:r>
              <a:rPr lang="es-ES" dirty="0" smtClean="0">
                <a:solidFill>
                  <a:srgbClr val="000000"/>
                </a:solidFill>
                <a:latin typeface="Courier New"/>
                <a:ea typeface="Times New Roman"/>
                <a:cs typeface="Times New Roman"/>
              </a:rPr>
              <a:t>           9     07                                                             </a:t>
            </a:r>
            <a:endParaRPr lang="es-ES" sz="2400" dirty="0">
              <a:latin typeface="Calibri"/>
              <a:ea typeface="Calibri"/>
              <a:cs typeface="Times New Roman"/>
            </a:endParaRPr>
          </a:p>
        </p:txBody>
      </p:sp>
      <p:sp>
        <p:nvSpPr>
          <p:cNvPr id="6" name="5 CuadroTexto"/>
          <p:cNvSpPr txBox="1"/>
          <p:nvPr/>
        </p:nvSpPr>
        <p:spPr>
          <a:xfrm>
            <a:off x="899592" y="303008"/>
            <a:ext cx="7776863" cy="707886"/>
          </a:xfrm>
          <a:prstGeom prst="rect">
            <a:avLst/>
          </a:prstGeom>
          <a:noFill/>
        </p:spPr>
        <p:txBody>
          <a:bodyPr wrap="square" rtlCol="0">
            <a:spAutoFit/>
          </a:bodyPr>
          <a:lstStyle/>
          <a:p>
            <a:r>
              <a:rPr lang="es-ES" sz="2000" dirty="0" smtClean="0"/>
              <a:t>Ejemplo: El siguiente diagrama muestra los tiempos, en minutos que necesitaron los alumnos para entregar un parcial.</a:t>
            </a:r>
            <a:endParaRPr lang="es-ES" sz="2000" dirty="0"/>
          </a:p>
        </p:txBody>
      </p:sp>
      <p:sp>
        <p:nvSpPr>
          <p:cNvPr id="7" name="6 CuadroTexto"/>
          <p:cNvSpPr txBox="1"/>
          <p:nvPr/>
        </p:nvSpPr>
        <p:spPr>
          <a:xfrm>
            <a:off x="431540" y="2924944"/>
            <a:ext cx="7992888" cy="2585323"/>
          </a:xfrm>
          <a:prstGeom prst="rect">
            <a:avLst/>
          </a:prstGeom>
          <a:noFill/>
        </p:spPr>
        <p:txBody>
          <a:bodyPr wrap="square" rtlCol="0">
            <a:spAutoFit/>
          </a:bodyPr>
          <a:lstStyle/>
          <a:p>
            <a:r>
              <a:rPr lang="es-ES" dirty="0" smtClean="0"/>
              <a:t>	Recorriendo el diagrama podemos saber que los datos fueron:</a:t>
            </a:r>
          </a:p>
          <a:p>
            <a:r>
              <a:rPr lang="es-ES" dirty="0" smtClean="0"/>
              <a:t>57, 61, 62, 65, 65, 66, 68, 69, 69, 71, 73, 77, 77, 78, 80, 82, 82, 86,90 y 97</a:t>
            </a:r>
          </a:p>
          <a:p>
            <a:endParaRPr lang="es-ES" dirty="0"/>
          </a:p>
          <a:p>
            <a:r>
              <a:rPr lang="es-ES" dirty="0" smtClean="0"/>
              <a:t>	Se observa inmediatamente que la gran mayoría de los estudiantes necesitó entre 61 y 78 minutos para su examen. </a:t>
            </a:r>
          </a:p>
          <a:p>
            <a:endParaRPr lang="es-ES" dirty="0" smtClean="0"/>
          </a:p>
          <a:p>
            <a:pPr algn="just"/>
            <a:r>
              <a:rPr lang="es-ES" dirty="0" smtClean="0"/>
              <a:t>	La disposición de los datos muestra la forma de la distribución de frecuencias de manera similar a la de un histograma rotado. Cada intervalo está encabezado por un tallo.</a:t>
            </a:r>
            <a:endParaRPr lang="es-ES" dirty="0"/>
          </a:p>
        </p:txBody>
      </p:sp>
    </p:spTree>
    <p:extLst>
      <p:ext uri="{BB962C8B-B14F-4D97-AF65-F5344CB8AC3E}">
        <p14:creationId xmlns:p14="http://schemas.microsoft.com/office/powerpoint/2010/main" val="3611671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2267744" y="5715000"/>
            <a:ext cx="6512511" cy="114300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s-ES" dirty="0" smtClean="0"/>
              <a:t>Frecuencia Relativa</a:t>
            </a:r>
            <a:endParaRPr lang="es-ES" dirty="0"/>
          </a:p>
        </p:txBody>
      </p:sp>
      <p:sp>
        <p:nvSpPr>
          <p:cNvPr id="3" name="2 Marcador de contenido"/>
          <p:cNvSpPr txBox="1">
            <a:spLocks/>
          </p:cNvSpPr>
          <p:nvPr/>
        </p:nvSpPr>
        <p:spPr>
          <a:xfrm>
            <a:off x="683568" y="731520"/>
            <a:ext cx="7776864" cy="2049408"/>
          </a:xfrm>
          <a:prstGeom prst="rect">
            <a:avLst/>
          </a:prstGeom>
          <a:solidFill>
            <a:srgbClr val="FEDAFD">
              <a:alpha val="50196"/>
            </a:srgbClr>
          </a:solidFill>
        </p:spPr>
        <p:txBody>
          <a:bodyPr>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Font typeface="Georgia" pitchFamily="18" charset="0"/>
              <a:buNone/>
            </a:pPr>
            <a:r>
              <a:rPr lang="es-ES" sz="2000" i="1" dirty="0" smtClean="0"/>
              <a:t>	La frecuencia relativa de un valor de la variable es la proporción de veces que ese valor está en el conjunto de datos.</a:t>
            </a:r>
          </a:p>
          <a:p>
            <a:pPr marL="45720" indent="0" algn="just">
              <a:buFont typeface="Georgia" pitchFamily="18" charset="0"/>
              <a:buNone/>
            </a:pPr>
            <a:r>
              <a:rPr lang="es-ES" sz="2000" i="1" dirty="0" smtClean="0"/>
              <a:t>	Es el cociente entre la frecuencia absoluta y el total de individuos observados (tamaño del conjunto de datos).</a:t>
            </a:r>
          </a:p>
          <a:p>
            <a:pPr marL="45720" indent="0" algn="just">
              <a:buFont typeface="Georgia" pitchFamily="18" charset="0"/>
              <a:buNone/>
            </a:pPr>
            <a:r>
              <a:rPr lang="es-ES" sz="2000" i="1" dirty="0" smtClean="0"/>
              <a:t>	Expresa el “peso” que cada valor tiene en el total de observaciones.</a:t>
            </a:r>
          </a:p>
          <a:p>
            <a:pPr marL="45720" indent="0" algn="just">
              <a:buFont typeface="Georgia" pitchFamily="18" charset="0"/>
              <a:buNone/>
            </a:pPr>
            <a:endParaRPr lang="es-ES" sz="2000" i="1" dirty="0"/>
          </a:p>
          <a:p>
            <a:pPr marL="45720" indent="0" algn="just">
              <a:buFont typeface="Georgia" pitchFamily="18" charset="0"/>
              <a:buNone/>
            </a:pPr>
            <a:endParaRPr lang="es-ES" sz="2000" i="1" dirty="0" smtClean="0"/>
          </a:p>
          <a:p>
            <a:pPr marL="45720" indent="0" algn="just">
              <a:buFont typeface="Georgia" pitchFamily="18" charset="0"/>
              <a:buNone/>
            </a:pPr>
            <a:endParaRPr lang="es-ES" sz="2000" i="1" dirty="0" smtClean="0"/>
          </a:p>
          <a:p>
            <a:pPr marL="45720" indent="0" algn="just">
              <a:buFont typeface="Georgia" pitchFamily="18" charset="0"/>
              <a:buNone/>
            </a:pPr>
            <a:endParaRPr lang="es-ES" sz="2000" i="1" dirty="0" smtClean="0"/>
          </a:p>
          <a:p>
            <a:pPr marL="45720" indent="0" algn="just">
              <a:buFont typeface="Georgia" pitchFamily="18" charset="0"/>
              <a:buNone/>
            </a:pPr>
            <a:endParaRPr lang="es-ES" sz="2000" i="1" dirty="0"/>
          </a:p>
        </p:txBody>
      </p:sp>
      <p:sp>
        <p:nvSpPr>
          <p:cNvPr id="4" name="2 Marcador de contenido"/>
          <p:cNvSpPr txBox="1">
            <a:spLocks/>
          </p:cNvSpPr>
          <p:nvPr/>
        </p:nvSpPr>
        <p:spPr>
          <a:xfrm>
            <a:off x="653853" y="2996952"/>
            <a:ext cx="7992888" cy="2934072"/>
          </a:xfrm>
          <a:prstGeom prst="rect">
            <a:avLst/>
          </a:prstGeom>
        </p:spPr>
        <p:txBody>
          <a:bodyPr vert="horz" lIns="91440" tIns="45720" rIns="91440" bIns="45720" rtlCol="0">
            <a:normAutofit fontScale="92500" lnSpcReduction="1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spcBef>
                <a:spcPts val="0"/>
              </a:spcBef>
              <a:spcAft>
                <a:spcPts val="1200"/>
              </a:spcAft>
              <a:buFont typeface="Georgia" pitchFamily="18" charset="0"/>
              <a:buNone/>
            </a:pPr>
            <a:r>
              <a:rPr lang="es-ES" dirty="0" smtClean="0"/>
              <a:t>Ejemplo</a:t>
            </a:r>
          </a:p>
          <a:p>
            <a:pPr marL="45720" indent="0" algn="just">
              <a:spcBef>
                <a:spcPts val="0"/>
              </a:spcBef>
              <a:spcAft>
                <a:spcPts val="1200"/>
              </a:spcAft>
              <a:buFont typeface="Georgia" pitchFamily="18" charset="0"/>
              <a:buNone/>
            </a:pPr>
            <a:r>
              <a:rPr lang="es-ES" dirty="0" smtClean="0"/>
              <a:t>	La frecuencia relativa de “Salta” es 9/25 = 0,36; la de “Bariloche” es 4/25 = 0,16; la de “Cataratas” es 5/25 = 0,2; la de “La Rioja” es 3/25 = 0,12 y la de “Mar del Plata” es 4/25 = 0,16.</a:t>
            </a:r>
          </a:p>
          <a:p>
            <a:pPr marL="45720" indent="0" algn="just">
              <a:spcBef>
                <a:spcPts val="0"/>
              </a:spcBef>
              <a:spcAft>
                <a:spcPts val="1200"/>
              </a:spcAft>
              <a:buFont typeface="Georgia" pitchFamily="18" charset="0"/>
              <a:buNone/>
            </a:pPr>
            <a:r>
              <a:rPr lang="es-ES" dirty="0" smtClean="0"/>
              <a:t>	Salta fue elegida por 9 entre 25; eso es lo que significa el cociente 9/25 o 0,36. Pero es habitual referirse a este resultado como que “El 36% de los estudiantes eligieron como destino a Salta”; eso motiva la definición de Frecuencia Porcentual.</a:t>
            </a:r>
          </a:p>
          <a:p>
            <a:pPr marL="45720" indent="0" algn="just">
              <a:buFont typeface="Georgia" pitchFamily="18" charset="0"/>
              <a:buNone/>
            </a:pPr>
            <a:endParaRPr lang="es-ES" dirty="0"/>
          </a:p>
        </p:txBody>
      </p:sp>
    </p:spTree>
    <p:extLst>
      <p:ext uri="{BB962C8B-B14F-4D97-AF65-F5344CB8AC3E}">
        <p14:creationId xmlns:p14="http://schemas.microsoft.com/office/powerpoint/2010/main" val="774613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2267744" y="5715000"/>
            <a:ext cx="6512511" cy="114300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s-ES" dirty="0" smtClean="0"/>
              <a:t>Frecuencia Porcentual</a:t>
            </a:r>
            <a:endParaRPr lang="es-ES" dirty="0"/>
          </a:p>
        </p:txBody>
      </p:sp>
      <p:sp>
        <p:nvSpPr>
          <p:cNvPr id="3" name="2 Marcador de contenido"/>
          <p:cNvSpPr txBox="1">
            <a:spLocks/>
          </p:cNvSpPr>
          <p:nvPr/>
        </p:nvSpPr>
        <p:spPr>
          <a:xfrm>
            <a:off x="683568" y="476672"/>
            <a:ext cx="7776864" cy="2049408"/>
          </a:xfrm>
          <a:prstGeom prst="rect">
            <a:avLst/>
          </a:prstGeom>
          <a:solidFill>
            <a:srgbClr val="FEDAFD">
              <a:alpha val="50196"/>
            </a:srgbClr>
          </a:solidFill>
        </p:spPr>
        <p:txBody>
          <a:bodyPr>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Font typeface="Georgia" pitchFamily="18" charset="0"/>
              <a:buNone/>
            </a:pPr>
            <a:r>
              <a:rPr lang="es-ES" sz="2000" i="1" dirty="0" smtClean="0"/>
              <a:t>	La frecuencia porcentual de un valor de la variable es el porcentaje de veces que ese valor está en el conjunto de datos.</a:t>
            </a:r>
          </a:p>
          <a:p>
            <a:pPr marL="45720" indent="0" algn="just">
              <a:buFont typeface="Georgia" pitchFamily="18" charset="0"/>
              <a:buNone/>
            </a:pPr>
            <a:r>
              <a:rPr lang="es-ES" sz="2000" i="1" dirty="0" smtClean="0"/>
              <a:t>	Es expresar la frecuencia relativa en unidades de 100; es decir, multiplicar por 100 la frecuencia relativa.</a:t>
            </a:r>
          </a:p>
          <a:p>
            <a:pPr marL="45720" indent="0" algn="just">
              <a:buFont typeface="Georgia" pitchFamily="18" charset="0"/>
              <a:buNone/>
            </a:pPr>
            <a:r>
              <a:rPr lang="es-ES" sz="2000" i="1" dirty="0" smtClean="0"/>
              <a:t>	Igual, que la frecuencia relativa, expresa el “peso” que cada valor tiene en el total de observaciones.</a:t>
            </a:r>
          </a:p>
          <a:p>
            <a:pPr marL="45720" indent="0" algn="just">
              <a:buFont typeface="Georgia" pitchFamily="18" charset="0"/>
              <a:buNone/>
            </a:pPr>
            <a:endParaRPr lang="es-ES" sz="2000" i="1" dirty="0"/>
          </a:p>
          <a:p>
            <a:pPr marL="45720" indent="0" algn="just">
              <a:buFont typeface="Georgia" pitchFamily="18" charset="0"/>
              <a:buNone/>
            </a:pPr>
            <a:endParaRPr lang="es-ES" sz="2000" i="1" dirty="0" smtClean="0"/>
          </a:p>
          <a:p>
            <a:pPr marL="45720" indent="0" algn="just">
              <a:buFont typeface="Georgia" pitchFamily="18" charset="0"/>
              <a:buNone/>
            </a:pPr>
            <a:endParaRPr lang="es-ES" sz="2000" i="1" dirty="0" smtClean="0"/>
          </a:p>
          <a:p>
            <a:pPr marL="45720" indent="0" algn="just">
              <a:buFont typeface="Georgia" pitchFamily="18" charset="0"/>
              <a:buNone/>
            </a:pPr>
            <a:endParaRPr lang="es-ES" sz="2000" i="1" dirty="0" smtClean="0"/>
          </a:p>
          <a:p>
            <a:pPr marL="45720" indent="0" algn="just">
              <a:buFont typeface="Georgia" pitchFamily="18" charset="0"/>
              <a:buNone/>
            </a:pPr>
            <a:endParaRPr lang="es-ES" sz="2000" i="1" dirty="0"/>
          </a:p>
        </p:txBody>
      </p:sp>
      <p:sp>
        <p:nvSpPr>
          <p:cNvPr id="4" name="2 Marcador de contenido"/>
          <p:cNvSpPr txBox="1">
            <a:spLocks/>
          </p:cNvSpPr>
          <p:nvPr/>
        </p:nvSpPr>
        <p:spPr>
          <a:xfrm>
            <a:off x="575556" y="2780928"/>
            <a:ext cx="7992888" cy="2934072"/>
          </a:xfrm>
          <a:prstGeom prst="rect">
            <a:avLst/>
          </a:prstGeom>
        </p:spPr>
        <p:txBody>
          <a:bodyPr vert="horz" lIns="91440" tIns="45720" rIns="91440" bIns="45720" rtlCol="0">
            <a:normAutofit fontScale="925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spcBef>
                <a:spcPts val="0"/>
              </a:spcBef>
              <a:spcAft>
                <a:spcPts val="1200"/>
              </a:spcAft>
              <a:buFont typeface="Georgia" pitchFamily="18" charset="0"/>
              <a:buNone/>
            </a:pPr>
            <a:r>
              <a:rPr lang="es-ES" dirty="0" smtClean="0"/>
              <a:t>Ejemplo</a:t>
            </a:r>
          </a:p>
          <a:p>
            <a:pPr marL="45720" indent="0" algn="just">
              <a:spcBef>
                <a:spcPts val="0"/>
              </a:spcBef>
              <a:spcAft>
                <a:spcPts val="1200"/>
              </a:spcAft>
              <a:buFont typeface="Georgia" pitchFamily="18" charset="0"/>
              <a:buNone/>
            </a:pPr>
            <a:r>
              <a:rPr lang="es-ES" dirty="0" smtClean="0"/>
              <a:t>	El porcentaje de “Salta” es 0,36x100=36; el de “Bariloche” es 0,16x100=16; el de “Cataratas” es 0,2x100=20; el de “La Rioja” es 0,12x100=12 y el de “Mar del Plata” es 0,16x100=16.</a:t>
            </a:r>
          </a:p>
          <a:p>
            <a:pPr marL="45720" indent="0" algn="just">
              <a:spcBef>
                <a:spcPts val="0"/>
              </a:spcBef>
              <a:spcAft>
                <a:spcPts val="1200"/>
              </a:spcAft>
              <a:buFont typeface="Georgia" pitchFamily="18" charset="0"/>
              <a:buNone/>
            </a:pPr>
            <a:r>
              <a:rPr lang="es-ES" dirty="0" smtClean="0"/>
              <a:t>	La frecuencia porcentual no da una información diferente de la frecuencia relativa, sólo la expresa en otras unidades (de modo similar a cuando decimos 0,5 metros o 50 centímetros)</a:t>
            </a:r>
            <a:r>
              <a:rPr lang="es-ES" dirty="0"/>
              <a:t>.</a:t>
            </a:r>
            <a:endParaRPr lang="es-ES" dirty="0" smtClean="0"/>
          </a:p>
          <a:p>
            <a:pPr marL="45720" indent="0" algn="just">
              <a:buFont typeface="Georgia" pitchFamily="18" charset="0"/>
              <a:buNone/>
            </a:pPr>
            <a:endParaRPr lang="es-ES" dirty="0" smtClean="0"/>
          </a:p>
          <a:p>
            <a:pPr marL="45720" indent="0" algn="just">
              <a:buFont typeface="Georgia" pitchFamily="18" charset="0"/>
              <a:buNone/>
            </a:pPr>
            <a:endParaRPr lang="es-ES" dirty="0"/>
          </a:p>
        </p:txBody>
      </p:sp>
    </p:spTree>
    <p:extLst>
      <p:ext uri="{BB962C8B-B14F-4D97-AF65-F5344CB8AC3E}">
        <p14:creationId xmlns:p14="http://schemas.microsoft.com/office/powerpoint/2010/main" val="1426154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83768" y="5805264"/>
            <a:ext cx="6512511" cy="1143000"/>
          </a:xfrm>
        </p:spPr>
        <p:txBody>
          <a:bodyPr/>
          <a:lstStyle/>
          <a:p>
            <a:pPr marL="0" indent="0">
              <a:buNone/>
            </a:pPr>
            <a:r>
              <a:rPr lang="es-ES" dirty="0" smtClean="0"/>
              <a:t>Tabla de Frecuencias</a:t>
            </a:r>
            <a:endParaRPr lang="es-ES" dirty="0"/>
          </a:p>
        </p:txBody>
      </p:sp>
      <p:sp>
        <p:nvSpPr>
          <p:cNvPr id="3" name="2 Marcador de contenido"/>
          <p:cNvSpPr>
            <a:spLocks noGrp="1"/>
          </p:cNvSpPr>
          <p:nvPr>
            <p:ph sz="quarter" idx="13"/>
          </p:nvPr>
        </p:nvSpPr>
        <p:spPr>
          <a:xfrm>
            <a:off x="539552" y="260648"/>
            <a:ext cx="8208912" cy="1656184"/>
          </a:xfrm>
        </p:spPr>
        <p:txBody>
          <a:bodyPr>
            <a:noAutofit/>
          </a:bodyPr>
          <a:lstStyle/>
          <a:p>
            <a:pPr marL="45720" indent="0" algn="just">
              <a:buNone/>
            </a:pPr>
            <a:r>
              <a:rPr lang="es-ES" sz="2000" dirty="0" smtClean="0"/>
              <a:t>Presentar los datos como se obtuvieron por ejemplo: </a:t>
            </a:r>
            <a:r>
              <a:rPr lang="es-ES" sz="2000" dirty="0" smtClean="0">
                <a:solidFill>
                  <a:prstClr val="black"/>
                </a:solidFill>
              </a:rPr>
              <a:t>M </a:t>
            </a:r>
            <a:r>
              <a:rPr lang="es-ES" sz="2000" dirty="0" err="1">
                <a:solidFill>
                  <a:prstClr val="black"/>
                </a:solidFill>
              </a:rPr>
              <a:t>M</a:t>
            </a:r>
            <a:r>
              <a:rPr lang="es-ES" sz="2000" dirty="0">
                <a:solidFill>
                  <a:prstClr val="black"/>
                </a:solidFill>
              </a:rPr>
              <a:t> S R S M S R C B S B C S R M S C </a:t>
            </a:r>
            <a:r>
              <a:rPr lang="es-ES" sz="2000" dirty="0" err="1">
                <a:solidFill>
                  <a:prstClr val="black"/>
                </a:solidFill>
              </a:rPr>
              <a:t>C</a:t>
            </a:r>
            <a:r>
              <a:rPr lang="es-ES" sz="2000" dirty="0">
                <a:solidFill>
                  <a:prstClr val="black"/>
                </a:solidFill>
              </a:rPr>
              <a:t> S B S B C </a:t>
            </a:r>
            <a:r>
              <a:rPr lang="es-ES" sz="2000" dirty="0" smtClean="0">
                <a:solidFill>
                  <a:prstClr val="black"/>
                </a:solidFill>
              </a:rPr>
              <a:t>S y aludir a los resultados describiendo valor por valor no es lo más claro ni práctico. Para visualizar, analizar y comprender más directamente la información, conviene organizarla en una tabla, de la siguiente manera.</a:t>
            </a:r>
            <a:endParaRPr lang="es-ES" sz="2000" dirty="0"/>
          </a:p>
        </p:txBody>
      </p:sp>
      <p:graphicFrame>
        <p:nvGraphicFramePr>
          <p:cNvPr id="4" name="3 Tabla"/>
          <p:cNvGraphicFramePr>
            <a:graphicFrameLocks noGrp="1"/>
          </p:cNvGraphicFramePr>
          <p:nvPr>
            <p:extLst>
              <p:ext uri="{D42A27DB-BD31-4B8C-83A1-F6EECF244321}">
                <p14:modId xmlns:p14="http://schemas.microsoft.com/office/powerpoint/2010/main" val="3743469040"/>
              </p:ext>
            </p:extLst>
          </p:nvPr>
        </p:nvGraphicFramePr>
        <p:xfrm>
          <a:off x="1434197" y="2060848"/>
          <a:ext cx="6408712" cy="2595880"/>
        </p:xfrm>
        <a:graphic>
          <a:graphicData uri="http://schemas.openxmlformats.org/drawingml/2006/table">
            <a:tbl>
              <a:tblPr firstRow="1" bandRow="1">
                <a:tableStyleId>{5C22544A-7EE6-4342-B048-85BDC9FD1C3A}</a:tableStyleId>
              </a:tblPr>
              <a:tblGrid>
                <a:gridCol w="1602178">
                  <a:extLst>
                    <a:ext uri="{9D8B030D-6E8A-4147-A177-3AD203B41FA5}">
                      <a16:colId xmlns:a16="http://schemas.microsoft.com/office/drawing/2014/main" val="20000"/>
                    </a:ext>
                  </a:extLst>
                </a:gridCol>
                <a:gridCol w="1602178">
                  <a:extLst>
                    <a:ext uri="{9D8B030D-6E8A-4147-A177-3AD203B41FA5}">
                      <a16:colId xmlns:a16="http://schemas.microsoft.com/office/drawing/2014/main" val="20001"/>
                    </a:ext>
                  </a:extLst>
                </a:gridCol>
                <a:gridCol w="1602178">
                  <a:extLst>
                    <a:ext uri="{9D8B030D-6E8A-4147-A177-3AD203B41FA5}">
                      <a16:colId xmlns:a16="http://schemas.microsoft.com/office/drawing/2014/main" val="20002"/>
                    </a:ext>
                  </a:extLst>
                </a:gridCol>
                <a:gridCol w="1602178">
                  <a:extLst>
                    <a:ext uri="{9D8B030D-6E8A-4147-A177-3AD203B41FA5}">
                      <a16:colId xmlns:a16="http://schemas.microsoft.com/office/drawing/2014/main" val="20003"/>
                    </a:ext>
                  </a:extLst>
                </a:gridCol>
              </a:tblGrid>
              <a:tr h="370840">
                <a:tc>
                  <a:txBody>
                    <a:bodyPr/>
                    <a:lstStyle/>
                    <a:p>
                      <a:r>
                        <a:rPr lang="es-ES" dirty="0" smtClean="0"/>
                        <a:t>Destino</a:t>
                      </a:r>
                      <a:endParaRPr lang="es-ES" dirty="0"/>
                    </a:p>
                  </a:txBody>
                  <a:tcPr/>
                </a:tc>
                <a:tc>
                  <a:txBody>
                    <a:bodyPr/>
                    <a:lstStyle/>
                    <a:p>
                      <a:r>
                        <a:rPr lang="es-ES" dirty="0" err="1" smtClean="0"/>
                        <a:t>Frec</a:t>
                      </a:r>
                      <a:r>
                        <a:rPr lang="es-ES" dirty="0" smtClean="0"/>
                        <a:t>.</a:t>
                      </a:r>
                      <a:r>
                        <a:rPr lang="es-ES" baseline="0" dirty="0" smtClean="0"/>
                        <a:t> </a:t>
                      </a:r>
                      <a:r>
                        <a:rPr lang="es-ES" baseline="0" dirty="0" err="1" smtClean="0"/>
                        <a:t>Abs</a:t>
                      </a:r>
                      <a:r>
                        <a:rPr lang="es-ES" baseline="0" dirty="0" smtClean="0"/>
                        <a:t>. f</a:t>
                      </a:r>
                      <a:endParaRPr lang="es-ES" dirty="0"/>
                    </a:p>
                  </a:txBody>
                  <a:tcPr/>
                </a:tc>
                <a:tc>
                  <a:txBody>
                    <a:bodyPr/>
                    <a:lstStyle/>
                    <a:p>
                      <a:r>
                        <a:rPr lang="es-ES" dirty="0" err="1" smtClean="0"/>
                        <a:t>Frec</a:t>
                      </a:r>
                      <a:r>
                        <a:rPr lang="es-ES" dirty="0" smtClean="0"/>
                        <a:t>. Rel. f’</a:t>
                      </a:r>
                      <a:endParaRPr lang="es-ES" dirty="0"/>
                    </a:p>
                  </a:txBody>
                  <a:tcPr/>
                </a:tc>
                <a:tc>
                  <a:txBody>
                    <a:bodyPr/>
                    <a:lstStyle/>
                    <a:p>
                      <a:r>
                        <a:rPr lang="es-ES" dirty="0" err="1" smtClean="0"/>
                        <a:t>Frec</a:t>
                      </a:r>
                      <a:r>
                        <a:rPr lang="es-ES" dirty="0" smtClean="0"/>
                        <a:t>. </a:t>
                      </a:r>
                      <a:r>
                        <a:rPr lang="es-ES" dirty="0" err="1" smtClean="0"/>
                        <a:t>Porc</a:t>
                      </a:r>
                      <a:r>
                        <a:rPr lang="es-ES" dirty="0" smtClean="0"/>
                        <a:t>. %</a:t>
                      </a:r>
                      <a:endParaRPr lang="es-ES" dirty="0"/>
                    </a:p>
                  </a:txBody>
                  <a:tcPr/>
                </a:tc>
                <a:extLst>
                  <a:ext uri="{0D108BD9-81ED-4DB2-BD59-A6C34878D82A}">
                    <a16:rowId xmlns:a16="http://schemas.microsoft.com/office/drawing/2014/main" val="10000"/>
                  </a:ext>
                </a:extLst>
              </a:tr>
              <a:tr h="370840">
                <a:tc>
                  <a:txBody>
                    <a:bodyPr/>
                    <a:lstStyle/>
                    <a:p>
                      <a:r>
                        <a:rPr lang="es-ES" dirty="0" smtClean="0"/>
                        <a:t>Salta</a:t>
                      </a:r>
                      <a:endParaRPr lang="es-ES" dirty="0"/>
                    </a:p>
                  </a:txBody>
                  <a:tcPr/>
                </a:tc>
                <a:tc>
                  <a:txBody>
                    <a:bodyPr/>
                    <a:lstStyle/>
                    <a:p>
                      <a:pPr algn="ctr"/>
                      <a:r>
                        <a:rPr lang="es-ES" dirty="0" smtClean="0"/>
                        <a:t>9</a:t>
                      </a:r>
                      <a:endParaRPr lang="es-ES" dirty="0"/>
                    </a:p>
                  </a:txBody>
                  <a:tcPr/>
                </a:tc>
                <a:tc>
                  <a:txBody>
                    <a:bodyPr/>
                    <a:lstStyle/>
                    <a:p>
                      <a:pPr algn="ctr"/>
                      <a:r>
                        <a:rPr lang="es-ES" dirty="0" smtClean="0"/>
                        <a:t>0,36</a:t>
                      </a:r>
                      <a:endParaRPr lang="es-ES" dirty="0"/>
                    </a:p>
                  </a:txBody>
                  <a:tcPr/>
                </a:tc>
                <a:tc>
                  <a:txBody>
                    <a:bodyPr/>
                    <a:lstStyle/>
                    <a:p>
                      <a:pPr algn="ctr"/>
                      <a:r>
                        <a:rPr lang="es-ES" dirty="0" smtClean="0"/>
                        <a:t>36</a:t>
                      </a:r>
                      <a:endParaRPr lang="es-ES" dirty="0"/>
                    </a:p>
                  </a:txBody>
                  <a:tcPr/>
                </a:tc>
                <a:extLst>
                  <a:ext uri="{0D108BD9-81ED-4DB2-BD59-A6C34878D82A}">
                    <a16:rowId xmlns:a16="http://schemas.microsoft.com/office/drawing/2014/main" val="10001"/>
                  </a:ext>
                </a:extLst>
              </a:tr>
              <a:tr h="370840">
                <a:tc>
                  <a:txBody>
                    <a:bodyPr/>
                    <a:lstStyle/>
                    <a:p>
                      <a:r>
                        <a:rPr lang="es-ES" dirty="0" smtClean="0"/>
                        <a:t>Bariloche</a:t>
                      </a:r>
                      <a:endParaRPr lang="es-ES" dirty="0"/>
                    </a:p>
                  </a:txBody>
                  <a:tcPr/>
                </a:tc>
                <a:tc>
                  <a:txBody>
                    <a:bodyPr/>
                    <a:lstStyle/>
                    <a:p>
                      <a:pPr algn="ctr"/>
                      <a:r>
                        <a:rPr lang="es-ES" dirty="0" smtClean="0"/>
                        <a:t>4</a:t>
                      </a:r>
                      <a:endParaRPr lang="es-ES" dirty="0"/>
                    </a:p>
                  </a:txBody>
                  <a:tcPr/>
                </a:tc>
                <a:tc>
                  <a:txBody>
                    <a:bodyPr/>
                    <a:lstStyle/>
                    <a:p>
                      <a:pPr algn="ctr"/>
                      <a:r>
                        <a:rPr lang="es-ES" dirty="0" smtClean="0"/>
                        <a:t>0,16</a:t>
                      </a:r>
                      <a:endParaRPr lang="es-ES" dirty="0"/>
                    </a:p>
                  </a:txBody>
                  <a:tcPr/>
                </a:tc>
                <a:tc>
                  <a:txBody>
                    <a:bodyPr/>
                    <a:lstStyle/>
                    <a:p>
                      <a:pPr algn="ctr"/>
                      <a:r>
                        <a:rPr lang="es-ES" dirty="0" smtClean="0"/>
                        <a:t>16</a:t>
                      </a:r>
                      <a:endParaRPr lang="es-ES" dirty="0"/>
                    </a:p>
                  </a:txBody>
                  <a:tcPr/>
                </a:tc>
                <a:extLst>
                  <a:ext uri="{0D108BD9-81ED-4DB2-BD59-A6C34878D82A}">
                    <a16:rowId xmlns:a16="http://schemas.microsoft.com/office/drawing/2014/main" val="10002"/>
                  </a:ext>
                </a:extLst>
              </a:tr>
              <a:tr h="370840">
                <a:tc>
                  <a:txBody>
                    <a:bodyPr/>
                    <a:lstStyle/>
                    <a:p>
                      <a:r>
                        <a:rPr lang="es-ES" dirty="0" smtClean="0"/>
                        <a:t>Cataratas</a:t>
                      </a:r>
                      <a:endParaRPr lang="es-ES" dirty="0"/>
                    </a:p>
                  </a:txBody>
                  <a:tcPr/>
                </a:tc>
                <a:tc>
                  <a:txBody>
                    <a:bodyPr/>
                    <a:lstStyle/>
                    <a:p>
                      <a:pPr algn="ctr"/>
                      <a:r>
                        <a:rPr lang="es-ES" dirty="0" smtClean="0"/>
                        <a:t>5</a:t>
                      </a:r>
                      <a:endParaRPr lang="es-ES" dirty="0"/>
                    </a:p>
                  </a:txBody>
                  <a:tcPr/>
                </a:tc>
                <a:tc>
                  <a:txBody>
                    <a:bodyPr/>
                    <a:lstStyle/>
                    <a:p>
                      <a:pPr algn="ctr"/>
                      <a:r>
                        <a:rPr lang="es-ES" dirty="0" smtClean="0"/>
                        <a:t>0,20</a:t>
                      </a:r>
                      <a:endParaRPr lang="es-ES" dirty="0"/>
                    </a:p>
                  </a:txBody>
                  <a:tcPr/>
                </a:tc>
                <a:tc>
                  <a:txBody>
                    <a:bodyPr/>
                    <a:lstStyle/>
                    <a:p>
                      <a:pPr algn="ctr"/>
                      <a:r>
                        <a:rPr lang="es-ES" dirty="0" smtClean="0"/>
                        <a:t>20</a:t>
                      </a:r>
                      <a:endParaRPr lang="es-ES" dirty="0"/>
                    </a:p>
                  </a:txBody>
                  <a:tcPr/>
                </a:tc>
                <a:extLst>
                  <a:ext uri="{0D108BD9-81ED-4DB2-BD59-A6C34878D82A}">
                    <a16:rowId xmlns:a16="http://schemas.microsoft.com/office/drawing/2014/main" val="10003"/>
                  </a:ext>
                </a:extLst>
              </a:tr>
              <a:tr h="370840">
                <a:tc>
                  <a:txBody>
                    <a:bodyPr/>
                    <a:lstStyle/>
                    <a:p>
                      <a:r>
                        <a:rPr lang="es-ES" dirty="0" smtClean="0"/>
                        <a:t>La Rioja</a:t>
                      </a:r>
                      <a:endParaRPr lang="es-ES" dirty="0"/>
                    </a:p>
                  </a:txBody>
                  <a:tcPr/>
                </a:tc>
                <a:tc>
                  <a:txBody>
                    <a:bodyPr/>
                    <a:lstStyle/>
                    <a:p>
                      <a:pPr algn="ctr"/>
                      <a:r>
                        <a:rPr lang="es-ES" dirty="0" smtClean="0"/>
                        <a:t>3</a:t>
                      </a:r>
                      <a:endParaRPr lang="es-ES" dirty="0"/>
                    </a:p>
                  </a:txBody>
                  <a:tcPr/>
                </a:tc>
                <a:tc>
                  <a:txBody>
                    <a:bodyPr/>
                    <a:lstStyle/>
                    <a:p>
                      <a:pPr algn="ctr"/>
                      <a:r>
                        <a:rPr lang="es-ES" dirty="0" smtClean="0"/>
                        <a:t>0,12</a:t>
                      </a:r>
                      <a:endParaRPr lang="es-ES" dirty="0"/>
                    </a:p>
                  </a:txBody>
                  <a:tcPr/>
                </a:tc>
                <a:tc>
                  <a:txBody>
                    <a:bodyPr/>
                    <a:lstStyle/>
                    <a:p>
                      <a:pPr algn="ctr"/>
                      <a:r>
                        <a:rPr lang="es-ES" dirty="0" smtClean="0"/>
                        <a:t>12</a:t>
                      </a:r>
                      <a:endParaRPr lang="es-ES" dirty="0"/>
                    </a:p>
                  </a:txBody>
                  <a:tcPr/>
                </a:tc>
                <a:extLst>
                  <a:ext uri="{0D108BD9-81ED-4DB2-BD59-A6C34878D82A}">
                    <a16:rowId xmlns:a16="http://schemas.microsoft.com/office/drawing/2014/main" val="10004"/>
                  </a:ext>
                </a:extLst>
              </a:tr>
              <a:tr h="370840">
                <a:tc>
                  <a:txBody>
                    <a:bodyPr/>
                    <a:lstStyle/>
                    <a:p>
                      <a:r>
                        <a:rPr lang="es-ES" dirty="0" smtClean="0"/>
                        <a:t>Mar del Plata</a:t>
                      </a:r>
                      <a:endParaRPr lang="es-ES" dirty="0"/>
                    </a:p>
                  </a:txBody>
                  <a:tcPr/>
                </a:tc>
                <a:tc>
                  <a:txBody>
                    <a:bodyPr/>
                    <a:lstStyle/>
                    <a:p>
                      <a:pPr algn="ctr"/>
                      <a:r>
                        <a:rPr lang="es-ES" dirty="0" smtClean="0"/>
                        <a:t>4</a:t>
                      </a:r>
                      <a:endParaRPr lang="es-ES" dirty="0"/>
                    </a:p>
                  </a:txBody>
                  <a:tcPr/>
                </a:tc>
                <a:tc>
                  <a:txBody>
                    <a:bodyPr/>
                    <a:lstStyle/>
                    <a:p>
                      <a:pPr algn="ctr"/>
                      <a:r>
                        <a:rPr lang="es-ES" dirty="0" smtClean="0"/>
                        <a:t>0,16</a:t>
                      </a:r>
                      <a:endParaRPr lang="es-ES" dirty="0"/>
                    </a:p>
                  </a:txBody>
                  <a:tcPr/>
                </a:tc>
                <a:tc>
                  <a:txBody>
                    <a:bodyPr/>
                    <a:lstStyle/>
                    <a:p>
                      <a:pPr algn="ctr"/>
                      <a:r>
                        <a:rPr lang="es-ES" dirty="0" smtClean="0"/>
                        <a:t>16</a:t>
                      </a:r>
                      <a:endParaRPr lang="es-ES" dirty="0"/>
                    </a:p>
                  </a:txBody>
                  <a:tcPr/>
                </a:tc>
                <a:extLst>
                  <a:ext uri="{0D108BD9-81ED-4DB2-BD59-A6C34878D82A}">
                    <a16:rowId xmlns:a16="http://schemas.microsoft.com/office/drawing/2014/main" val="10005"/>
                  </a:ext>
                </a:extLst>
              </a:tr>
              <a:tr h="370840">
                <a:tc>
                  <a:txBody>
                    <a:bodyPr/>
                    <a:lstStyle/>
                    <a:p>
                      <a:endParaRPr lang="es-ES" dirty="0"/>
                    </a:p>
                  </a:txBody>
                  <a:tcPr/>
                </a:tc>
                <a:tc>
                  <a:txBody>
                    <a:bodyPr/>
                    <a:lstStyle/>
                    <a:p>
                      <a:pPr algn="ctr"/>
                      <a:r>
                        <a:rPr lang="es-ES" dirty="0" smtClean="0"/>
                        <a:t>n = 25</a:t>
                      </a:r>
                      <a:endParaRPr lang="es-ES" dirty="0"/>
                    </a:p>
                  </a:txBody>
                  <a:tcPr/>
                </a:tc>
                <a:tc>
                  <a:txBody>
                    <a:bodyPr/>
                    <a:lstStyle/>
                    <a:p>
                      <a:pPr algn="ctr"/>
                      <a:r>
                        <a:rPr lang="es-ES" dirty="0" smtClean="0"/>
                        <a:t>1</a:t>
                      </a:r>
                      <a:endParaRPr lang="es-ES" dirty="0"/>
                    </a:p>
                  </a:txBody>
                  <a:tcPr/>
                </a:tc>
                <a:tc>
                  <a:txBody>
                    <a:bodyPr/>
                    <a:lstStyle/>
                    <a:p>
                      <a:pPr algn="ctr"/>
                      <a:r>
                        <a:rPr lang="es-ES" dirty="0" smtClean="0"/>
                        <a:t>100</a:t>
                      </a:r>
                      <a:endParaRPr lang="es-ES" dirty="0"/>
                    </a:p>
                  </a:txBody>
                  <a:tcPr/>
                </a:tc>
                <a:extLst>
                  <a:ext uri="{0D108BD9-81ED-4DB2-BD59-A6C34878D82A}">
                    <a16:rowId xmlns:a16="http://schemas.microsoft.com/office/drawing/2014/main" val="10006"/>
                  </a:ext>
                </a:extLst>
              </a:tr>
            </a:tbl>
          </a:graphicData>
        </a:graphic>
      </p:graphicFrame>
      <p:sp>
        <p:nvSpPr>
          <p:cNvPr id="5" name="4 CuadroTexto"/>
          <p:cNvSpPr txBox="1"/>
          <p:nvPr/>
        </p:nvSpPr>
        <p:spPr>
          <a:xfrm>
            <a:off x="611560" y="4941168"/>
            <a:ext cx="8064896" cy="707886"/>
          </a:xfrm>
          <a:prstGeom prst="rect">
            <a:avLst/>
          </a:prstGeom>
          <a:solidFill>
            <a:srgbClr val="FEDAFD">
              <a:alpha val="50196"/>
            </a:srgbClr>
          </a:solidFill>
        </p:spPr>
        <p:txBody>
          <a:bodyPr wrap="square" rtlCol="0">
            <a:spAutoFit/>
          </a:bodyPr>
          <a:lstStyle/>
          <a:p>
            <a:pPr algn="just"/>
            <a:r>
              <a:rPr lang="es-ES" sz="2000" dirty="0" smtClean="0"/>
              <a:t>	Obsérvese </a:t>
            </a:r>
            <a:r>
              <a:rPr lang="es-ES" sz="2000" i="1" dirty="0" smtClean="0"/>
              <a:t>que las frecuencias absolutas deben sumar el total de datos, las relativas deben sumar 1 y las porcentuales 100.</a:t>
            </a:r>
            <a:endParaRPr lang="es-ES" sz="2000" i="1" dirty="0"/>
          </a:p>
        </p:txBody>
      </p:sp>
    </p:spTree>
    <p:extLst>
      <p:ext uri="{BB962C8B-B14F-4D97-AF65-F5344CB8AC3E}">
        <p14:creationId xmlns:p14="http://schemas.microsoft.com/office/powerpoint/2010/main" val="3925216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28184" y="5949280"/>
            <a:ext cx="2768095" cy="720080"/>
          </a:xfrm>
        </p:spPr>
        <p:txBody>
          <a:bodyPr/>
          <a:lstStyle/>
          <a:p>
            <a:pPr marL="0" indent="0">
              <a:buNone/>
            </a:pPr>
            <a:r>
              <a:rPr lang="es-ES" dirty="0" smtClean="0"/>
              <a:t>Notación</a:t>
            </a:r>
            <a:endParaRPr lang="es-ES" dirty="0"/>
          </a:p>
        </p:txBody>
      </p:sp>
      <p:sp>
        <p:nvSpPr>
          <p:cNvPr id="3" name="2 Marcador de contenido"/>
          <p:cNvSpPr>
            <a:spLocks noGrp="1"/>
          </p:cNvSpPr>
          <p:nvPr>
            <p:ph sz="quarter" idx="13"/>
          </p:nvPr>
        </p:nvSpPr>
        <p:spPr>
          <a:xfrm>
            <a:off x="611560" y="404664"/>
            <a:ext cx="8280920" cy="5688632"/>
          </a:xfrm>
        </p:spPr>
        <p:txBody>
          <a:bodyPr>
            <a:normAutofit fontScale="85000" lnSpcReduction="10000"/>
          </a:bodyPr>
          <a:lstStyle/>
          <a:p>
            <a:pPr marL="45720" indent="0" algn="just">
              <a:lnSpc>
                <a:spcPct val="120000"/>
              </a:lnSpc>
              <a:spcBef>
                <a:spcPts val="0"/>
              </a:spcBef>
              <a:spcAft>
                <a:spcPts val="600"/>
              </a:spcAft>
              <a:buNone/>
            </a:pPr>
            <a:r>
              <a:rPr lang="es-ES" dirty="0" smtClean="0"/>
              <a:t>	Para síntesis y claridad en el desarrollo de procedimientos conviene introducir una notación.</a:t>
            </a:r>
          </a:p>
          <a:p>
            <a:pPr marL="45720" indent="0" algn="just">
              <a:lnSpc>
                <a:spcPct val="120000"/>
              </a:lnSpc>
              <a:spcBef>
                <a:spcPts val="0"/>
              </a:spcBef>
              <a:spcAft>
                <a:spcPts val="600"/>
              </a:spcAft>
              <a:buNone/>
            </a:pPr>
            <a:r>
              <a:rPr lang="es-ES" dirty="0" smtClean="0"/>
              <a:t>	A las variables se las suele denotar con letras mayúsculas de imprenta, comenzando con la </a:t>
            </a:r>
            <a:r>
              <a:rPr lang="es-ES" i="1" dirty="0" smtClean="0">
                <a:latin typeface="Times New Roman" panose="02020603050405020304" pitchFamily="18" charset="0"/>
                <a:cs typeface="Times New Roman" panose="02020603050405020304" pitchFamily="18" charset="0"/>
              </a:rPr>
              <a:t>X</a:t>
            </a:r>
            <a:r>
              <a:rPr lang="es-ES" dirty="0" smtClean="0"/>
              <a:t>, especialmente cuando son cuantitativas.</a:t>
            </a:r>
          </a:p>
          <a:p>
            <a:pPr marL="45720" indent="0" algn="just">
              <a:lnSpc>
                <a:spcPct val="120000"/>
              </a:lnSpc>
              <a:spcBef>
                <a:spcPts val="0"/>
              </a:spcBef>
              <a:spcAft>
                <a:spcPts val="600"/>
              </a:spcAft>
              <a:buNone/>
            </a:pPr>
            <a:r>
              <a:rPr lang="es-ES" dirty="0" smtClean="0"/>
              <a:t>	A los valores que toma la variable se los indica con la misma letra en minúscula y se los </a:t>
            </a:r>
            <a:r>
              <a:rPr lang="es-ES" dirty="0" err="1" smtClean="0"/>
              <a:t>subindica</a:t>
            </a:r>
            <a:r>
              <a:rPr lang="es-ES" dirty="0" smtClean="0"/>
              <a:t> con el índice </a:t>
            </a:r>
            <a:r>
              <a:rPr lang="es-ES" i="1" dirty="0" smtClean="0">
                <a:latin typeface="Times New Roman" panose="02020603050405020304" pitchFamily="18" charset="0"/>
                <a:cs typeface="Times New Roman" panose="02020603050405020304" pitchFamily="18" charset="0"/>
              </a:rPr>
              <a:t>i</a:t>
            </a:r>
            <a:r>
              <a:rPr lang="es-ES" dirty="0" smtClean="0"/>
              <a:t> aludiendo al </a:t>
            </a:r>
            <a:r>
              <a:rPr lang="es-ES" i="1" dirty="0" smtClean="0">
                <a:latin typeface="Times New Roman" panose="02020603050405020304" pitchFamily="18" charset="0"/>
                <a:cs typeface="Times New Roman" panose="02020603050405020304" pitchFamily="18" charset="0"/>
              </a:rPr>
              <a:t>i</a:t>
            </a:r>
            <a:r>
              <a:rPr lang="es-ES" dirty="0" smtClean="0"/>
              <a:t>-</a:t>
            </a:r>
            <a:r>
              <a:rPr lang="es-ES" dirty="0" err="1" smtClean="0"/>
              <a:t>ésimo</a:t>
            </a:r>
            <a:r>
              <a:rPr lang="es-ES" dirty="0" smtClean="0"/>
              <a:t> valor observado en el conjunto de datos o al </a:t>
            </a:r>
            <a:r>
              <a:rPr lang="es-ES" i="1" dirty="0" smtClean="0">
                <a:latin typeface="Times New Roman" panose="02020603050405020304" pitchFamily="18" charset="0"/>
                <a:cs typeface="Times New Roman" panose="02020603050405020304" pitchFamily="18" charset="0"/>
              </a:rPr>
              <a:t>i</a:t>
            </a:r>
            <a:r>
              <a:rPr lang="es-ES" dirty="0" smtClean="0"/>
              <a:t>-</a:t>
            </a:r>
            <a:r>
              <a:rPr lang="es-ES" dirty="0" err="1" smtClean="0"/>
              <a:t>ésimo</a:t>
            </a:r>
            <a:r>
              <a:rPr lang="es-ES" dirty="0" smtClean="0"/>
              <a:t> valor correspondiente al renglón de la tabla de frecuencias si los datos ya están organizados.</a:t>
            </a:r>
          </a:p>
          <a:p>
            <a:pPr marL="45720" indent="0" algn="just">
              <a:lnSpc>
                <a:spcPct val="120000"/>
              </a:lnSpc>
              <a:spcBef>
                <a:spcPts val="0"/>
              </a:spcBef>
              <a:spcAft>
                <a:spcPts val="600"/>
              </a:spcAft>
              <a:buNone/>
            </a:pPr>
            <a:r>
              <a:rPr lang="es-ES" dirty="0" smtClean="0"/>
              <a:t>	Así, en nuestro ejemplo:</a:t>
            </a:r>
          </a:p>
          <a:p>
            <a:pPr marL="45720" indent="0" algn="just">
              <a:lnSpc>
                <a:spcPct val="120000"/>
              </a:lnSpc>
              <a:spcBef>
                <a:spcPts val="0"/>
              </a:spcBef>
              <a:spcAft>
                <a:spcPts val="600"/>
              </a:spcAft>
              <a:buNone/>
            </a:pPr>
            <a:r>
              <a:rPr lang="es-ES" i="1" dirty="0" smtClean="0">
                <a:latin typeface="Times New Roman" panose="02020603050405020304" pitchFamily="18" charset="0"/>
                <a:cs typeface="Times New Roman" panose="02020603050405020304" pitchFamily="18" charset="0"/>
              </a:rPr>
              <a:t>X</a:t>
            </a:r>
            <a:r>
              <a:rPr lang="es-ES" dirty="0" smtClean="0"/>
              <a:t> = Destino elegido para el viaje de egresados.</a:t>
            </a:r>
          </a:p>
          <a:p>
            <a:pPr marL="45720" indent="0" algn="just">
              <a:lnSpc>
                <a:spcPct val="120000"/>
              </a:lnSpc>
              <a:spcBef>
                <a:spcPts val="0"/>
              </a:spcBef>
              <a:spcAft>
                <a:spcPts val="600"/>
              </a:spcAft>
              <a:buNone/>
            </a:pPr>
            <a:r>
              <a:rPr lang="es-ES" i="1" dirty="0" smtClean="0">
                <a:latin typeface="Times New Roman" panose="02020603050405020304" pitchFamily="18" charset="0"/>
                <a:cs typeface="Times New Roman" panose="02020603050405020304" pitchFamily="18" charset="0"/>
              </a:rPr>
              <a:t>x</a:t>
            </a:r>
            <a:r>
              <a:rPr lang="es-ES" i="1" baseline="-25000" dirty="0" smtClean="0">
                <a:latin typeface="Times New Roman" panose="02020603050405020304" pitchFamily="18" charset="0"/>
                <a:cs typeface="Times New Roman" panose="02020603050405020304" pitchFamily="18" charset="0"/>
              </a:rPr>
              <a:t>1 </a:t>
            </a:r>
            <a:r>
              <a:rPr lang="es-ES" dirty="0" smtClean="0"/>
              <a:t>= Salta   </a:t>
            </a:r>
            <a:r>
              <a:rPr lang="es-ES" i="1" dirty="0" smtClean="0">
                <a:latin typeface="Times New Roman" panose="02020603050405020304" pitchFamily="18" charset="0"/>
                <a:cs typeface="Times New Roman" panose="02020603050405020304" pitchFamily="18" charset="0"/>
              </a:rPr>
              <a:t>x</a:t>
            </a:r>
            <a:r>
              <a:rPr lang="es-ES" i="1" baseline="-25000" dirty="0" smtClean="0">
                <a:latin typeface="Times New Roman" panose="02020603050405020304" pitchFamily="18" charset="0"/>
                <a:cs typeface="Times New Roman" panose="02020603050405020304" pitchFamily="18" charset="0"/>
              </a:rPr>
              <a:t>2 </a:t>
            </a:r>
            <a:r>
              <a:rPr lang="es-ES" dirty="0" smtClean="0"/>
              <a:t>= Bariloche   </a:t>
            </a:r>
            <a:r>
              <a:rPr lang="es-ES" i="1" dirty="0" smtClean="0">
                <a:latin typeface="Times New Roman" panose="02020603050405020304" pitchFamily="18" charset="0"/>
                <a:cs typeface="Times New Roman" panose="02020603050405020304" pitchFamily="18" charset="0"/>
              </a:rPr>
              <a:t>x</a:t>
            </a:r>
            <a:r>
              <a:rPr lang="es-ES" i="1" baseline="-25000" dirty="0" smtClean="0">
                <a:latin typeface="Times New Roman" panose="02020603050405020304" pitchFamily="18" charset="0"/>
                <a:cs typeface="Times New Roman" panose="02020603050405020304" pitchFamily="18" charset="0"/>
              </a:rPr>
              <a:t>3 </a:t>
            </a:r>
            <a:r>
              <a:rPr lang="es-ES" dirty="0" smtClean="0"/>
              <a:t>= Cataratas    </a:t>
            </a:r>
            <a:r>
              <a:rPr lang="es-ES" i="1" dirty="0" smtClean="0">
                <a:latin typeface="Times New Roman" panose="02020603050405020304" pitchFamily="18" charset="0"/>
                <a:cs typeface="Times New Roman" panose="02020603050405020304" pitchFamily="18" charset="0"/>
              </a:rPr>
              <a:t>x</a:t>
            </a:r>
            <a:r>
              <a:rPr lang="es-ES" i="1" baseline="-25000" dirty="0" smtClean="0">
                <a:latin typeface="Times New Roman" panose="02020603050405020304" pitchFamily="18" charset="0"/>
                <a:cs typeface="Times New Roman" panose="02020603050405020304" pitchFamily="18" charset="0"/>
              </a:rPr>
              <a:t>4 </a:t>
            </a:r>
            <a:r>
              <a:rPr lang="es-ES" dirty="0" smtClean="0"/>
              <a:t>= La Rioja   </a:t>
            </a:r>
            <a:r>
              <a:rPr lang="es-ES" i="1" dirty="0" smtClean="0">
                <a:latin typeface="Times New Roman" panose="02020603050405020304" pitchFamily="18" charset="0"/>
                <a:cs typeface="Times New Roman" panose="02020603050405020304" pitchFamily="18" charset="0"/>
              </a:rPr>
              <a:t>x</a:t>
            </a:r>
            <a:r>
              <a:rPr lang="es-ES" i="1" baseline="-25000" dirty="0" smtClean="0">
                <a:latin typeface="Times New Roman" panose="02020603050405020304" pitchFamily="18" charset="0"/>
                <a:cs typeface="Times New Roman" panose="02020603050405020304" pitchFamily="18" charset="0"/>
              </a:rPr>
              <a:t>5 </a:t>
            </a:r>
            <a:r>
              <a:rPr lang="es-ES" dirty="0" smtClean="0"/>
              <a:t>= Mar del Plata</a:t>
            </a:r>
          </a:p>
          <a:p>
            <a:pPr marL="45720" lvl="0" indent="0" algn="just">
              <a:lnSpc>
                <a:spcPct val="120000"/>
              </a:lnSpc>
              <a:spcBef>
                <a:spcPts val="0"/>
              </a:spcBef>
              <a:spcAft>
                <a:spcPts val="600"/>
              </a:spcAft>
              <a:buClr>
                <a:srgbClr val="F14124">
                  <a:lumMod val="75000"/>
                </a:srgbClr>
              </a:buClr>
              <a:buNone/>
            </a:pPr>
            <a:r>
              <a:rPr lang="es-ES" dirty="0" smtClean="0">
                <a:solidFill>
                  <a:prstClr val="black">
                    <a:lumMod val="75000"/>
                    <a:lumOff val="25000"/>
                  </a:prstClr>
                </a:solidFill>
                <a:latin typeface="+mj-lt"/>
                <a:cs typeface="Times New Roman" panose="02020603050405020304" pitchFamily="18" charset="0"/>
              </a:rPr>
              <a:t>	Las correspondientes frecuencias absolutas y relativas se designan respectivamente como  </a:t>
            </a:r>
            <a:r>
              <a:rPr lang="es-ES" i="1" dirty="0" smtClean="0">
                <a:solidFill>
                  <a:prstClr val="black">
                    <a:lumMod val="75000"/>
                    <a:lumOff val="25000"/>
                  </a:prstClr>
                </a:solidFill>
                <a:latin typeface="Times New Roman" panose="02020603050405020304" pitchFamily="18" charset="0"/>
                <a:cs typeface="Times New Roman" panose="02020603050405020304" pitchFamily="18" charset="0"/>
              </a:rPr>
              <a:t>f</a:t>
            </a:r>
            <a:r>
              <a:rPr lang="es-ES" i="1" baseline="-25000" dirty="0" smtClean="0">
                <a:solidFill>
                  <a:prstClr val="black">
                    <a:lumMod val="75000"/>
                    <a:lumOff val="25000"/>
                  </a:prstClr>
                </a:solidFill>
                <a:latin typeface="Times New Roman" panose="02020603050405020304" pitchFamily="18" charset="0"/>
                <a:cs typeface="Times New Roman" panose="02020603050405020304" pitchFamily="18" charset="0"/>
              </a:rPr>
              <a:t>1</a:t>
            </a:r>
            <a:r>
              <a:rPr lang="es-ES" dirty="0" smtClean="0">
                <a:solidFill>
                  <a:prstClr val="black">
                    <a:lumMod val="75000"/>
                    <a:lumOff val="25000"/>
                  </a:prstClr>
                </a:solidFill>
              </a:rPr>
              <a:t>, </a:t>
            </a:r>
            <a:r>
              <a:rPr lang="es-ES" i="1" dirty="0" smtClean="0">
                <a:solidFill>
                  <a:prstClr val="black">
                    <a:lumMod val="75000"/>
                    <a:lumOff val="25000"/>
                  </a:prstClr>
                </a:solidFill>
                <a:latin typeface="Times New Roman" panose="02020603050405020304" pitchFamily="18" charset="0"/>
                <a:cs typeface="Times New Roman" panose="02020603050405020304" pitchFamily="18" charset="0"/>
              </a:rPr>
              <a:t>f</a:t>
            </a:r>
            <a:r>
              <a:rPr lang="es-ES" i="1" baseline="-25000" dirty="0" smtClean="0">
                <a:solidFill>
                  <a:prstClr val="black">
                    <a:lumMod val="75000"/>
                    <a:lumOff val="25000"/>
                  </a:prstClr>
                </a:solidFill>
                <a:latin typeface="Times New Roman" panose="02020603050405020304" pitchFamily="18" charset="0"/>
                <a:cs typeface="Times New Roman" panose="02020603050405020304" pitchFamily="18" charset="0"/>
              </a:rPr>
              <a:t>2</a:t>
            </a:r>
            <a:r>
              <a:rPr lang="es-ES" dirty="0" smtClean="0">
                <a:solidFill>
                  <a:prstClr val="black">
                    <a:lumMod val="75000"/>
                    <a:lumOff val="25000"/>
                  </a:prstClr>
                </a:solidFill>
              </a:rPr>
              <a:t>, </a:t>
            </a:r>
            <a:r>
              <a:rPr lang="es-ES" i="1" dirty="0" smtClean="0">
                <a:solidFill>
                  <a:prstClr val="black">
                    <a:lumMod val="75000"/>
                    <a:lumOff val="25000"/>
                  </a:prstClr>
                </a:solidFill>
                <a:latin typeface="Times New Roman" panose="02020603050405020304" pitchFamily="18" charset="0"/>
                <a:cs typeface="Times New Roman" panose="02020603050405020304" pitchFamily="18" charset="0"/>
              </a:rPr>
              <a:t>f</a:t>
            </a:r>
            <a:r>
              <a:rPr lang="es-ES" i="1" baseline="-25000" dirty="0" smtClean="0">
                <a:solidFill>
                  <a:prstClr val="black">
                    <a:lumMod val="75000"/>
                    <a:lumOff val="25000"/>
                  </a:prstClr>
                </a:solidFill>
                <a:latin typeface="Times New Roman" panose="02020603050405020304" pitchFamily="18" charset="0"/>
                <a:cs typeface="Times New Roman" panose="02020603050405020304" pitchFamily="18" charset="0"/>
              </a:rPr>
              <a:t>3</a:t>
            </a:r>
            <a:r>
              <a:rPr lang="es-ES" dirty="0">
                <a:solidFill>
                  <a:prstClr val="black">
                    <a:lumMod val="75000"/>
                    <a:lumOff val="25000"/>
                  </a:prstClr>
                </a:solidFill>
              </a:rPr>
              <a:t>,</a:t>
            </a:r>
            <a:r>
              <a:rPr lang="es-ES" dirty="0" smtClean="0">
                <a:solidFill>
                  <a:prstClr val="black">
                    <a:lumMod val="75000"/>
                    <a:lumOff val="25000"/>
                  </a:prstClr>
                </a:solidFill>
              </a:rPr>
              <a:t> </a:t>
            </a:r>
            <a:r>
              <a:rPr lang="es-ES" i="1" dirty="0" smtClean="0">
                <a:solidFill>
                  <a:prstClr val="black">
                    <a:lumMod val="75000"/>
                    <a:lumOff val="25000"/>
                  </a:prstClr>
                </a:solidFill>
                <a:latin typeface="Times New Roman" panose="02020603050405020304" pitchFamily="18" charset="0"/>
                <a:cs typeface="Times New Roman" panose="02020603050405020304" pitchFamily="18" charset="0"/>
              </a:rPr>
              <a:t>f</a:t>
            </a:r>
            <a:r>
              <a:rPr lang="es-ES" i="1" baseline="-25000" dirty="0" smtClean="0">
                <a:solidFill>
                  <a:prstClr val="black">
                    <a:lumMod val="75000"/>
                    <a:lumOff val="25000"/>
                  </a:prstClr>
                </a:solidFill>
                <a:latin typeface="Times New Roman" panose="02020603050405020304" pitchFamily="18" charset="0"/>
                <a:cs typeface="Times New Roman" panose="02020603050405020304" pitchFamily="18" charset="0"/>
              </a:rPr>
              <a:t>4</a:t>
            </a:r>
            <a:r>
              <a:rPr lang="es-ES" dirty="0" smtClean="0">
                <a:solidFill>
                  <a:prstClr val="black">
                    <a:lumMod val="75000"/>
                    <a:lumOff val="25000"/>
                  </a:prstClr>
                </a:solidFill>
              </a:rPr>
              <a:t> , </a:t>
            </a:r>
            <a:r>
              <a:rPr lang="es-ES" i="1" dirty="0" smtClean="0">
                <a:solidFill>
                  <a:prstClr val="black">
                    <a:lumMod val="75000"/>
                    <a:lumOff val="25000"/>
                  </a:prstClr>
                </a:solidFill>
                <a:latin typeface="Times New Roman" panose="02020603050405020304" pitchFamily="18" charset="0"/>
                <a:cs typeface="Times New Roman" panose="02020603050405020304" pitchFamily="18" charset="0"/>
              </a:rPr>
              <a:t>f</a:t>
            </a:r>
            <a:r>
              <a:rPr lang="es-ES" i="1" baseline="-25000" dirty="0" smtClean="0">
                <a:solidFill>
                  <a:prstClr val="black">
                    <a:lumMod val="75000"/>
                    <a:lumOff val="25000"/>
                  </a:prstClr>
                </a:solidFill>
                <a:latin typeface="Times New Roman" panose="02020603050405020304" pitchFamily="18" charset="0"/>
                <a:cs typeface="Times New Roman" panose="02020603050405020304" pitchFamily="18" charset="0"/>
              </a:rPr>
              <a:t>5</a:t>
            </a:r>
            <a:r>
              <a:rPr lang="es-ES" dirty="0" smtClean="0">
                <a:solidFill>
                  <a:prstClr val="black">
                    <a:lumMod val="75000"/>
                    <a:lumOff val="25000"/>
                  </a:prstClr>
                </a:solidFill>
              </a:rPr>
              <a:t>    y   </a:t>
            </a:r>
            <a:r>
              <a:rPr lang="es-ES" i="1" dirty="0" smtClean="0">
                <a:solidFill>
                  <a:prstClr val="black">
                    <a:lumMod val="75000"/>
                    <a:lumOff val="25000"/>
                  </a:prstClr>
                </a:solidFill>
                <a:latin typeface="Times New Roman" panose="02020603050405020304" pitchFamily="18" charset="0"/>
                <a:cs typeface="Times New Roman" panose="02020603050405020304" pitchFamily="18" charset="0"/>
              </a:rPr>
              <a:t>f’</a:t>
            </a:r>
            <a:r>
              <a:rPr lang="es-ES" i="1" baseline="-25000" dirty="0" smtClean="0">
                <a:solidFill>
                  <a:prstClr val="black">
                    <a:lumMod val="75000"/>
                    <a:lumOff val="25000"/>
                  </a:prstClr>
                </a:solidFill>
                <a:latin typeface="Times New Roman" panose="02020603050405020304" pitchFamily="18" charset="0"/>
                <a:cs typeface="Times New Roman" panose="02020603050405020304" pitchFamily="18" charset="0"/>
              </a:rPr>
              <a:t>1</a:t>
            </a:r>
            <a:r>
              <a:rPr lang="es-ES" dirty="0">
                <a:solidFill>
                  <a:prstClr val="black">
                    <a:lumMod val="75000"/>
                    <a:lumOff val="25000"/>
                  </a:prstClr>
                </a:solidFill>
              </a:rPr>
              <a:t>, </a:t>
            </a:r>
            <a:r>
              <a:rPr lang="es-ES" i="1" dirty="0" smtClean="0">
                <a:solidFill>
                  <a:prstClr val="black">
                    <a:lumMod val="75000"/>
                    <a:lumOff val="25000"/>
                  </a:prstClr>
                </a:solidFill>
                <a:latin typeface="Times New Roman" panose="02020603050405020304" pitchFamily="18" charset="0"/>
                <a:cs typeface="Times New Roman" panose="02020603050405020304" pitchFamily="18" charset="0"/>
              </a:rPr>
              <a:t>f’</a:t>
            </a:r>
            <a:r>
              <a:rPr lang="es-ES" i="1" baseline="-25000" dirty="0" smtClean="0">
                <a:solidFill>
                  <a:prstClr val="black">
                    <a:lumMod val="75000"/>
                    <a:lumOff val="25000"/>
                  </a:prstClr>
                </a:solidFill>
                <a:latin typeface="Times New Roman" panose="02020603050405020304" pitchFamily="18" charset="0"/>
                <a:cs typeface="Times New Roman" panose="02020603050405020304" pitchFamily="18" charset="0"/>
              </a:rPr>
              <a:t>2</a:t>
            </a:r>
            <a:r>
              <a:rPr lang="es-ES" dirty="0">
                <a:solidFill>
                  <a:prstClr val="black">
                    <a:lumMod val="75000"/>
                    <a:lumOff val="25000"/>
                  </a:prstClr>
                </a:solidFill>
              </a:rPr>
              <a:t>, </a:t>
            </a:r>
            <a:r>
              <a:rPr lang="es-ES" i="1" dirty="0" smtClean="0">
                <a:solidFill>
                  <a:prstClr val="black">
                    <a:lumMod val="75000"/>
                    <a:lumOff val="25000"/>
                  </a:prstClr>
                </a:solidFill>
                <a:latin typeface="Times New Roman" panose="02020603050405020304" pitchFamily="18" charset="0"/>
                <a:cs typeface="Times New Roman" panose="02020603050405020304" pitchFamily="18" charset="0"/>
              </a:rPr>
              <a:t>f’</a:t>
            </a:r>
            <a:r>
              <a:rPr lang="es-ES" i="1" baseline="-25000" dirty="0" smtClean="0">
                <a:solidFill>
                  <a:prstClr val="black">
                    <a:lumMod val="75000"/>
                    <a:lumOff val="25000"/>
                  </a:prstClr>
                </a:solidFill>
                <a:latin typeface="Times New Roman" panose="02020603050405020304" pitchFamily="18" charset="0"/>
                <a:cs typeface="Times New Roman" panose="02020603050405020304" pitchFamily="18" charset="0"/>
              </a:rPr>
              <a:t>3</a:t>
            </a:r>
            <a:r>
              <a:rPr lang="es-ES" dirty="0">
                <a:solidFill>
                  <a:prstClr val="black">
                    <a:lumMod val="75000"/>
                    <a:lumOff val="25000"/>
                  </a:prstClr>
                </a:solidFill>
              </a:rPr>
              <a:t>, </a:t>
            </a:r>
            <a:r>
              <a:rPr lang="es-ES" i="1" dirty="0" smtClean="0">
                <a:solidFill>
                  <a:prstClr val="black">
                    <a:lumMod val="75000"/>
                    <a:lumOff val="25000"/>
                  </a:prstClr>
                </a:solidFill>
                <a:latin typeface="Times New Roman" panose="02020603050405020304" pitchFamily="18" charset="0"/>
                <a:cs typeface="Times New Roman" panose="02020603050405020304" pitchFamily="18" charset="0"/>
              </a:rPr>
              <a:t>f’</a:t>
            </a:r>
            <a:r>
              <a:rPr lang="es-ES" i="1" baseline="-25000" dirty="0" smtClean="0">
                <a:solidFill>
                  <a:prstClr val="black">
                    <a:lumMod val="75000"/>
                    <a:lumOff val="25000"/>
                  </a:prstClr>
                </a:solidFill>
                <a:latin typeface="Times New Roman" panose="02020603050405020304" pitchFamily="18" charset="0"/>
                <a:cs typeface="Times New Roman" panose="02020603050405020304" pitchFamily="18" charset="0"/>
              </a:rPr>
              <a:t>4</a:t>
            </a:r>
            <a:r>
              <a:rPr lang="es-ES" dirty="0" smtClean="0">
                <a:solidFill>
                  <a:prstClr val="black">
                    <a:lumMod val="75000"/>
                    <a:lumOff val="25000"/>
                  </a:prstClr>
                </a:solidFill>
              </a:rPr>
              <a:t> </a:t>
            </a:r>
            <a:r>
              <a:rPr lang="es-ES" dirty="0">
                <a:solidFill>
                  <a:prstClr val="black">
                    <a:lumMod val="75000"/>
                    <a:lumOff val="25000"/>
                  </a:prstClr>
                </a:solidFill>
              </a:rPr>
              <a:t>, </a:t>
            </a:r>
            <a:r>
              <a:rPr lang="es-ES" i="1" dirty="0" smtClean="0">
                <a:solidFill>
                  <a:prstClr val="black">
                    <a:lumMod val="75000"/>
                    <a:lumOff val="25000"/>
                  </a:prstClr>
                </a:solidFill>
                <a:latin typeface="Times New Roman" panose="02020603050405020304" pitchFamily="18" charset="0"/>
                <a:cs typeface="Times New Roman" panose="02020603050405020304" pitchFamily="18" charset="0"/>
              </a:rPr>
              <a:t>f’</a:t>
            </a:r>
            <a:r>
              <a:rPr lang="es-ES" i="1" baseline="-25000" dirty="0" smtClean="0">
                <a:solidFill>
                  <a:prstClr val="black">
                    <a:lumMod val="75000"/>
                    <a:lumOff val="25000"/>
                  </a:prstClr>
                </a:solidFill>
                <a:latin typeface="Times New Roman" panose="02020603050405020304" pitchFamily="18" charset="0"/>
                <a:cs typeface="Times New Roman" panose="02020603050405020304" pitchFamily="18" charset="0"/>
              </a:rPr>
              <a:t>5</a:t>
            </a:r>
            <a:r>
              <a:rPr lang="es-ES" dirty="0" smtClean="0">
                <a:solidFill>
                  <a:prstClr val="black">
                    <a:lumMod val="75000"/>
                    <a:lumOff val="25000"/>
                  </a:prstClr>
                </a:solidFill>
              </a:rPr>
              <a:t> ; es decir que el subíndice </a:t>
            </a:r>
            <a:r>
              <a:rPr lang="es-ES" i="1" dirty="0" smtClean="0">
                <a:solidFill>
                  <a:prstClr val="black">
                    <a:lumMod val="75000"/>
                    <a:lumOff val="25000"/>
                  </a:prstClr>
                </a:solidFill>
                <a:latin typeface="Times New Roman" panose="02020603050405020304" pitchFamily="18" charset="0"/>
                <a:cs typeface="Times New Roman" panose="02020603050405020304" pitchFamily="18" charset="0"/>
              </a:rPr>
              <a:t>i</a:t>
            </a:r>
            <a:r>
              <a:rPr lang="es-ES" dirty="0" smtClean="0">
                <a:solidFill>
                  <a:prstClr val="black">
                    <a:lumMod val="75000"/>
                    <a:lumOff val="25000"/>
                  </a:prstClr>
                </a:solidFill>
              </a:rPr>
              <a:t> toma los valores 1, 2, 3, 4 o 5 según ser refiera al primer valor de la tabla, al segundo, etc.</a:t>
            </a:r>
            <a:endParaRPr lang="es-ES" dirty="0" smtClean="0"/>
          </a:p>
        </p:txBody>
      </p:sp>
    </p:spTree>
    <p:extLst>
      <p:ext uri="{BB962C8B-B14F-4D97-AF65-F5344CB8AC3E}">
        <p14:creationId xmlns:p14="http://schemas.microsoft.com/office/powerpoint/2010/main" val="31041498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12160" y="5517232"/>
            <a:ext cx="2725688" cy="1143000"/>
          </a:xfrm>
        </p:spPr>
        <p:txBody>
          <a:bodyPr/>
          <a:lstStyle/>
          <a:p>
            <a:pPr marL="0" indent="0">
              <a:buNone/>
            </a:pPr>
            <a:r>
              <a:rPr lang="es-ES" dirty="0" smtClean="0"/>
              <a:t>Notación</a:t>
            </a:r>
            <a:endParaRPr lang="es-ES" dirty="0"/>
          </a:p>
        </p:txBody>
      </p:sp>
      <p:sp>
        <p:nvSpPr>
          <p:cNvPr id="3" name="2 Marcador de contenido"/>
          <p:cNvSpPr>
            <a:spLocks noGrp="1"/>
          </p:cNvSpPr>
          <p:nvPr>
            <p:ph sz="quarter" idx="13"/>
          </p:nvPr>
        </p:nvSpPr>
        <p:spPr>
          <a:xfrm>
            <a:off x="1187624" y="332656"/>
            <a:ext cx="6768752" cy="504056"/>
          </a:xfrm>
        </p:spPr>
        <p:txBody>
          <a:bodyPr/>
          <a:lstStyle/>
          <a:p>
            <a:pPr marL="45720" indent="0">
              <a:buNone/>
            </a:pPr>
            <a:r>
              <a:rPr lang="es-ES" dirty="0" smtClean="0"/>
              <a:t>Con esta notación, la tabla quedaría así:</a:t>
            </a:r>
          </a:p>
          <a:p>
            <a:pPr marL="45720" indent="0">
              <a:buNone/>
            </a:pPr>
            <a:endParaRPr lang="es-ES" dirty="0"/>
          </a:p>
        </p:txBody>
      </p:sp>
      <p:graphicFrame>
        <p:nvGraphicFramePr>
          <p:cNvPr id="4" name="3 Tabla"/>
          <p:cNvGraphicFramePr>
            <a:graphicFrameLocks noGrp="1"/>
          </p:cNvGraphicFramePr>
          <p:nvPr>
            <p:extLst>
              <p:ext uri="{D42A27DB-BD31-4B8C-83A1-F6EECF244321}">
                <p14:modId xmlns:p14="http://schemas.microsoft.com/office/powerpoint/2010/main" val="3394669822"/>
              </p:ext>
            </p:extLst>
          </p:nvPr>
        </p:nvGraphicFramePr>
        <p:xfrm>
          <a:off x="1403648" y="908720"/>
          <a:ext cx="6408712" cy="2621280"/>
        </p:xfrm>
        <a:graphic>
          <a:graphicData uri="http://schemas.openxmlformats.org/drawingml/2006/table">
            <a:tbl>
              <a:tblPr firstRow="1" bandRow="1">
                <a:tableStyleId>{5C22544A-7EE6-4342-B048-85BDC9FD1C3A}</a:tableStyleId>
              </a:tblPr>
              <a:tblGrid>
                <a:gridCol w="1602178">
                  <a:extLst>
                    <a:ext uri="{9D8B030D-6E8A-4147-A177-3AD203B41FA5}">
                      <a16:colId xmlns:a16="http://schemas.microsoft.com/office/drawing/2014/main" val="20000"/>
                    </a:ext>
                  </a:extLst>
                </a:gridCol>
                <a:gridCol w="1602178">
                  <a:extLst>
                    <a:ext uri="{9D8B030D-6E8A-4147-A177-3AD203B41FA5}">
                      <a16:colId xmlns:a16="http://schemas.microsoft.com/office/drawing/2014/main" val="20001"/>
                    </a:ext>
                  </a:extLst>
                </a:gridCol>
                <a:gridCol w="1602178">
                  <a:extLst>
                    <a:ext uri="{9D8B030D-6E8A-4147-A177-3AD203B41FA5}">
                      <a16:colId xmlns:a16="http://schemas.microsoft.com/office/drawing/2014/main" val="20002"/>
                    </a:ext>
                  </a:extLst>
                </a:gridCol>
                <a:gridCol w="1602178">
                  <a:extLst>
                    <a:ext uri="{9D8B030D-6E8A-4147-A177-3AD203B41FA5}">
                      <a16:colId xmlns:a16="http://schemas.microsoft.com/office/drawing/2014/main" val="20003"/>
                    </a:ext>
                  </a:extLst>
                </a:gridCol>
              </a:tblGrid>
              <a:tr h="298832">
                <a:tc>
                  <a:txBody>
                    <a:bodyPr/>
                    <a:lstStyle/>
                    <a:p>
                      <a:pPr algn="ctr"/>
                      <a:r>
                        <a:rPr kumimoji="0" lang="es-ES" sz="2000" b="1" i="0" u="none" strike="noStrike" kern="1200" cap="none" spc="0" normalizeH="0" baseline="0" noProof="0" dirty="0" smtClean="0">
                          <a:ln>
                            <a:noFill/>
                          </a:ln>
                          <a:solidFill>
                            <a:schemeClr val="bg1"/>
                          </a:solidFill>
                          <a:effectLst/>
                          <a:uLnTx/>
                          <a:uFillTx/>
                          <a:latin typeface="+mj-lt"/>
                          <a:ea typeface="+mn-ea"/>
                          <a:cs typeface="Times New Roman" panose="02020603050405020304" pitchFamily="18" charset="0"/>
                        </a:rPr>
                        <a:t>Destino</a:t>
                      </a:r>
                      <a:r>
                        <a:rPr kumimoji="0" lang="es-ES" sz="2000" b="1" i="1" u="none" strike="noStrike" kern="1200" cap="none" spc="0" normalizeH="0" baseline="0" noProof="0" dirty="0" smtClean="0">
                          <a:ln>
                            <a:noFill/>
                          </a:ln>
                          <a:solidFill>
                            <a:schemeClr val="bg1"/>
                          </a:solidFill>
                          <a:effectLst/>
                          <a:uLnTx/>
                          <a:uFillTx/>
                          <a:latin typeface="Times New Roman" panose="02020603050405020304" pitchFamily="18" charset="0"/>
                          <a:ea typeface="+mn-ea"/>
                          <a:cs typeface="Times New Roman" panose="02020603050405020304" pitchFamily="18" charset="0"/>
                        </a:rPr>
                        <a:t> x</a:t>
                      </a:r>
                      <a:r>
                        <a:rPr kumimoji="0" lang="es-ES" sz="2000" b="1" i="1" u="none" strike="noStrike" kern="1200" cap="none" spc="0" normalizeH="0" baseline="-25000" noProof="0" dirty="0" smtClean="0">
                          <a:ln>
                            <a:noFill/>
                          </a:ln>
                          <a:solidFill>
                            <a:schemeClr val="bg1"/>
                          </a:solidFill>
                          <a:effectLst/>
                          <a:uLnTx/>
                          <a:uFillTx/>
                          <a:latin typeface="Times New Roman" panose="02020603050405020304" pitchFamily="18" charset="0"/>
                          <a:ea typeface="+mn-ea"/>
                          <a:cs typeface="Times New Roman" panose="02020603050405020304" pitchFamily="18" charset="0"/>
                        </a:rPr>
                        <a:t>i</a:t>
                      </a:r>
                      <a:endParaRPr lang="es-ES" b="1" dirty="0">
                        <a:solidFill>
                          <a:schemeClr val="bg1"/>
                        </a:solidFill>
                      </a:endParaRPr>
                    </a:p>
                  </a:txBody>
                  <a:tcPr/>
                </a:tc>
                <a:tc>
                  <a:txBody>
                    <a:bodyPr/>
                    <a:lstStyle/>
                    <a:p>
                      <a:pPr algn="ctr"/>
                      <a:r>
                        <a:rPr kumimoji="0" lang="es-ES" sz="2000" b="1" i="1" u="none" strike="noStrike" kern="1200" cap="none" spc="0" normalizeH="0" baseline="0" noProof="0" dirty="0" smtClean="0">
                          <a:ln>
                            <a:noFill/>
                          </a:ln>
                          <a:solidFill>
                            <a:schemeClr val="bg1"/>
                          </a:solidFill>
                          <a:effectLst/>
                          <a:uLnTx/>
                          <a:uFillTx/>
                          <a:latin typeface="Times New Roman" panose="02020603050405020304" pitchFamily="18" charset="0"/>
                          <a:ea typeface="+mn-ea"/>
                          <a:cs typeface="Times New Roman" panose="02020603050405020304" pitchFamily="18" charset="0"/>
                        </a:rPr>
                        <a:t>f</a:t>
                      </a:r>
                      <a:r>
                        <a:rPr kumimoji="0" lang="es-ES" sz="2000" b="1" i="1" u="none" strike="noStrike" kern="1200" cap="none" spc="0" normalizeH="0" baseline="-25000" noProof="0" dirty="0" smtClean="0">
                          <a:ln>
                            <a:noFill/>
                          </a:ln>
                          <a:solidFill>
                            <a:schemeClr val="bg1"/>
                          </a:solidFill>
                          <a:effectLst/>
                          <a:uLnTx/>
                          <a:uFillTx/>
                          <a:latin typeface="Times New Roman" panose="02020603050405020304" pitchFamily="18" charset="0"/>
                          <a:ea typeface="+mn-ea"/>
                          <a:cs typeface="Times New Roman" panose="02020603050405020304" pitchFamily="18" charset="0"/>
                        </a:rPr>
                        <a:t>i</a:t>
                      </a:r>
                      <a:endParaRPr lang="es-ES" b="1" dirty="0">
                        <a:solidFill>
                          <a:schemeClr val="bg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000" b="1" i="1" u="none" strike="noStrike" kern="1200" cap="none" spc="0" normalizeH="0" baseline="0" noProof="0" dirty="0" err="1" smtClean="0">
                          <a:ln>
                            <a:noFill/>
                          </a:ln>
                          <a:solidFill>
                            <a:prstClr val="white"/>
                          </a:solidFill>
                          <a:effectLst/>
                          <a:uLnTx/>
                          <a:uFillTx/>
                          <a:latin typeface="Times New Roman" panose="02020603050405020304" pitchFamily="18" charset="0"/>
                          <a:ea typeface="+mn-ea"/>
                          <a:cs typeface="Times New Roman" panose="02020603050405020304" pitchFamily="18" charset="0"/>
                        </a:rPr>
                        <a:t>f’</a:t>
                      </a:r>
                      <a:r>
                        <a:rPr kumimoji="0" lang="es-ES" sz="2000" b="1" i="1" u="none" strike="noStrike" kern="1200" cap="none" spc="0" normalizeH="0" baseline="-25000" noProof="0" dirty="0" err="1" smtClean="0">
                          <a:ln>
                            <a:noFill/>
                          </a:ln>
                          <a:solidFill>
                            <a:prstClr val="white"/>
                          </a:solidFill>
                          <a:effectLst/>
                          <a:uLnTx/>
                          <a:uFillTx/>
                          <a:latin typeface="Times New Roman" panose="02020603050405020304" pitchFamily="18" charset="0"/>
                          <a:ea typeface="+mn-ea"/>
                          <a:cs typeface="Times New Roman" panose="02020603050405020304" pitchFamily="18" charset="0"/>
                        </a:rPr>
                        <a:t>i</a:t>
                      </a:r>
                      <a:endParaRPr kumimoji="0" lang="es-ES" sz="1800" b="1" i="0" u="none" strike="noStrike" kern="1200" cap="none" spc="0" normalizeH="0" baseline="0" noProof="0" dirty="0">
                        <a:ln>
                          <a:noFill/>
                        </a:ln>
                        <a:solidFill>
                          <a:prstClr val="white"/>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000" b="1" i="1" u="none" strike="noStrike" kern="1200" cap="none" spc="0" normalizeH="0" baseline="0" noProof="0" dirty="0" err="1" smtClean="0">
                          <a:ln>
                            <a:noFill/>
                          </a:ln>
                          <a:solidFill>
                            <a:prstClr val="white"/>
                          </a:solidFill>
                          <a:effectLst/>
                          <a:uLnTx/>
                          <a:uFillTx/>
                          <a:latin typeface="Times New Roman" panose="02020603050405020304" pitchFamily="18" charset="0"/>
                          <a:ea typeface="+mn-ea"/>
                          <a:cs typeface="Times New Roman" panose="02020603050405020304" pitchFamily="18" charset="0"/>
                        </a:rPr>
                        <a:t>f’</a:t>
                      </a:r>
                      <a:r>
                        <a:rPr kumimoji="0" lang="es-ES" sz="2000" b="1" i="1" u="none" strike="noStrike" kern="1200" cap="none" spc="0" normalizeH="0" baseline="-25000" noProof="0" dirty="0" err="1" smtClean="0">
                          <a:ln>
                            <a:noFill/>
                          </a:ln>
                          <a:solidFill>
                            <a:prstClr val="white"/>
                          </a:solidFill>
                          <a:effectLst/>
                          <a:uLnTx/>
                          <a:uFillTx/>
                          <a:latin typeface="Times New Roman" panose="02020603050405020304" pitchFamily="18" charset="0"/>
                          <a:ea typeface="+mn-ea"/>
                          <a:cs typeface="Times New Roman" panose="02020603050405020304" pitchFamily="18" charset="0"/>
                        </a:rPr>
                        <a:t>i</a:t>
                      </a:r>
                      <a:r>
                        <a:rPr kumimoji="0" lang="es-ES" sz="1800" b="1" i="0" u="none" strike="noStrike" kern="1200" cap="none" spc="0" normalizeH="0" baseline="0" noProof="0" dirty="0" smtClean="0">
                          <a:ln>
                            <a:noFill/>
                          </a:ln>
                          <a:solidFill>
                            <a:prstClr val="white"/>
                          </a:solidFill>
                          <a:effectLst/>
                          <a:uLnTx/>
                          <a:uFillTx/>
                          <a:latin typeface="+mn-lt"/>
                          <a:ea typeface="+mn-ea"/>
                          <a:cs typeface="+mn-cs"/>
                        </a:rPr>
                        <a:t> </a:t>
                      </a:r>
                      <a:r>
                        <a:rPr lang="es-ES" dirty="0" smtClean="0"/>
                        <a:t>%</a:t>
                      </a:r>
                      <a:endParaRPr lang="es-ES" dirty="0"/>
                    </a:p>
                  </a:txBody>
                  <a:tcPr/>
                </a:tc>
                <a:extLst>
                  <a:ext uri="{0D108BD9-81ED-4DB2-BD59-A6C34878D82A}">
                    <a16:rowId xmlns:a16="http://schemas.microsoft.com/office/drawing/2014/main" val="10000"/>
                  </a:ext>
                </a:extLst>
              </a:tr>
              <a:tr h="370840">
                <a:tc>
                  <a:txBody>
                    <a:bodyPr/>
                    <a:lstStyle/>
                    <a:p>
                      <a:r>
                        <a:rPr lang="es-ES" dirty="0" smtClean="0"/>
                        <a:t>Salta</a:t>
                      </a:r>
                      <a:endParaRPr lang="es-ES" dirty="0"/>
                    </a:p>
                  </a:txBody>
                  <a:tcPr/>
                </a:tc>
                <a:tc>
                  <a:txBody>
                    <a:bodyPr/>
                    <a:lstStyle/>
                    <a:p>
                      <a:pPr algn="ctr"/>
                      <a:r>
                        <a:rPr lang="es-ES" dirty="0" smtClean="0"/>
                        <a:t>9</a:t>
                      </a:r>
                      <a:endParaRPr lang="es-ES" dirty="0"/>
                    </a:p>
                  </a:txBody>
                  <a:tcPr/>
                </a:tc>
                <a:tc>
                  <a:txBody>
                    <a:bodyPr/>
                    <a:lstStyle/>
                    <a:p>
                      <a:pPr algn="ctr"/>
                      <a:r>
                        <a:rPr lang="es-ES" dirty="0" smtClean="0"/>
                        <a:t>0,36</a:t>
                      </a:r>
                      <a:endParaRPr lang="es-ES" dirty="0"/>
                    </a:p>
                  </a:txBody>
                  <a:tcPr/>
                </a:tc>
                <a:tc>
                  <a:txBody>
                    <a:bodyPr/>
                    <a:lstStyle/>
                    <a:p>
                      <a:pPr algn="ctr"/>
                      <a:r>
                        <a:rPr lang="es-ES" dirty="0" smtClean="0"/>
                        <a:t>36</a:t>
                      </a:r>
                      <a:endParaRPr lang="es-ES" dirty="0"/>
                    </a:p>
                  </a:txBody>
                  <a:tcPr/>
                </a:tc>
                <a:extLst>
                  <a:ext uri="{0D108BD9-81ED-4DB2-BD59-A6C34878D82A}">
                    <a16:rowId xmlns:a16="http://schemas.microsoft.com/office/drawing/2014/main" val="10001"/>
                  </a:ext>
                </a:extLst>
              </a:tr>
              <a:tr h="370840">
                <a:tc>
                  <a:txBody>
                    <a:bodyPr/>
                    <a:lstStyle/>
                    <a:p>
                      <a:r>
                        <a:rPr lang="es-ES" dirty="0" smtClean="0"/>
                        <a:t>Bariloche</a:t>
                      </a:r>
                      <a:endParaRPr lang="es-ES" dirty="0"/>
                    </a:p>
                  </a:txBody>
                  <a:tcPr/>
                </a:tc>
                <a:tc>
                  <a:txBody>
                    <a:bodyPr/>
                    <a:lstStyle/>
                    <a:p>
                      <a:pPr algn="ctr"/>
                      <a:r>
                        <a:rPr lang="es-ES" dirty="0" smtClean="0"/>
                        <a:t>4</a:t>
                      </a:r>
                      <a:endParaRPr lang="es-ES" dirty="0"/>
                    </a:p>
                  </a:txBody>
                  <a:tcPr/>
                </a:tc>
                <a:tc>
                  <a:txBody>
                    <a:bodyPr/>
                    <a:lstStyle/>
                    <a:p>
                      <a:pPr algn="ctr"/>
                      <a:r>
                        <a:rPr lang="es-ES" dirty="0" smtClean="0"/>
                        <a:t>0,16</a:t>
                      </a:r>
                      <a:endParaRPr lang="es-ES" dirty="0"/>
                    </a:p>
                  </a:txBody>
                  <a:tcPr/>
                </a:tc>
                <a:tc>
                  <a:txBody>
                    <a:bodyPr/>
                    <a:lstStyle/>
                    <a:p>
                      <a:pPr algn="ctr"/>
                      <a:r>
                        <a:rPr lang="es-ES" dirty="0" smtClean="0"/>
                        <a:t>16</a:t>
                      </a:r>
                      <a:endParaRPr lang="es-ES" dirty="0"/>
                    </a:p>
                  </a:txBody>
                  <a:tcPr/>
                </a:tc>
                <a:extLst>
                  <a:ext uri="{0D108BD9-81ED-4DB2-BD59-A6C34878D82A}">
                    <a16:rowId xmlns:a16="http://schemas.microsoft.com/office/drawing/2014/main" val="10002"/>
                  </a:ext>
                </a:extLst>
              </a:tr>
              <a:tr h="370840">
                <a:tc>
                  <a:txBody>
                    <a:bodyPr/>
                    <a:lstStyle/>
                    <a:p>
                      <a:r>
                        <a:rPr lang="es-ES" dirty="0" smtClean="0"/>
                        <a:t>Cataratas</a:t>
                      </a:r>
                      <a:endParaRPr lang="es-ES" dirty="0"/>
                    </a:p>
                  </a:txBody>
                  <a:tcPr/>
                </a:tc>
                <a:tc>
                  <a:txBody>
                    <a:bodyPr/>
                    <a:lstStyle/>
                    <a:p>
                      <a:pPr algn="ctr"/>
                      <a:r>
                        <a:rPr lang="es-ES" dirty="0" smtClean="0"/>
                        <a:t>5</a:t>
                      </a:r>
                      <a:endParaRPr lang="es-ES" dirty="0"/>
                    </a:p>
                  </a:txBody>
                  <a:tcPr/>
                </a:tc>
                <a:tc>
                  <a:txBody>
                    <a:bodyPr/>
                    <a:lstStyle/>
                    <a:p>
                      <a:pPr algn="ctr"/>
                      <a:r>
                        <a:rPr lang="es-ES" dirty="0" smtClean="0"/>
                        <a:t>0,20</a:t>
                      </a:r>
                      <a:endParaRPr lang="es-ES" dirty="0"/>
                    </a:p>
                  </a:txBody>
                  <a:tcPr/>
                </a:tc>
                <a:tc>
                  <a:txBody>
                    <a:bodyPr/>
                    <a:lstStyle/>
                    <a:p>
                      <a:pPr algn="ctr"/>
                      <a:r>
                        <a:rPr lang="es-ES" dirty="0" smtClean="0"/>
                        <a:t>20</a:t>
                      </a:r>
                      <a:endParaRPr lang="es-ES" dirty="0"/>
                    </a:p>
                  </a:txBody>
                  <a:tcPr/>
                </a:tc>
                <a:extLst>
                  <a:ext uri="{0D108BD9-81ED-4DB2-BD59-A6C34878D82A}">
                    <a16:rowId xmlns:a16="http://schemas.microsoft.com/office/drawing/2014/main" val="10003"/>
                  </a:ext>
                </a:extLst>
              </a:tr>
              <a:tr h="370840">
                <a:tc>
                  <a:txBody>
                    <a:bodyPr/>
                    <a:lstStyle/>
                    <a:p>
                      <a:r>
                        <a:rPr lang="es-ES" dirty="0" smtClean="0"/>
                        <a:t>La Rioja</a:t>
                      </a:r>
                      <a:endParaRPr lang="es-ES" dirty="0"/>
                    </a:p>
                  </a:txBody>
                  <a:tcPr/>
                </a:tc>
                <a:tc>
                  <a:txBody>
                    <a:bodyPr/>
                    <a:lstStyle/>
                    <a:p>
                      <a:pPr algn="ctr"/>
                      <a:r>
                        <a:rPr lang="es-ES" dirty="0" smtClean="0"/>
                        <a:t>3</a:t>
                      </a:r>
                      <a:endParaRPr lang="es-ES" dirty="0"/>
                    </a:p>
                  </a:txBody>
                  <a:tcPr/>
                </a:tc>
                <a:tc>
                  <a:txBody>
                    <a:bodyPr/>
                    <a:lstStyle/>
                    <a:p>
                      <a:pPr algn="ctr"/>
                      <a:r>
                        <a:rPr lang="es-ES" dirty="0" smtClean="0"/>
                        <a:t>0,12</a:t>
                      </a:r>
                      <a:endParaRPr lang="es-ES" dirty="0"/>
                    </a:p>
                  </a:txBody>
                  <a:tcPr/>
                </a:tc>
                <a:tc>
                  <a:txBody>
                    <a:bodyPr/>
                    <a:lstStyle/>
                    <a:p>
                      <a:pPr algn="ctr"/>
                      <a:r>
                        <a:rPr lang="es-ES" dirty="0" smtClean="0"/>
                        <a:t>12</a:t>
                      </a:r>
                      <a:endParaRPr lang="es-ES" dirty="0"/>
                    </a:p>
                  </a:txBody>
                  <a:tcPr/>
                </a:tc>
                <a:extLst>
                  <a:ext uri="{0D108BD9-81ED-4DB2-BD59-A6C34878D82A}">
                    <a16:rowId xmlns:a16="http://schemas.microsoft.com/office/drawing/2014/main" val="10004"/>
                  </a:ext>
                </a:extLst>
              </a:tr>
              <a:tr h="370840">
                <a:tc>
                  <a:txBody>
                    <a:bodyPr/>
                    <a:lstStyle/>
                    <a:p>
                      <a:r>
                        <a:rPr lang="es-ES" dirty="0" smtClean="0"/>
                        <a:t>Mar del Plata</a:t>
                      </a:r>
                      <a:endParaRPr lang="es-ES" dirty="0"/>
                    </a:p>
                  </a:txBody>
                  <a:tcPr/>
                </a:tc>
                <a:tc>
                  <a:txBody>
                    <a:bodyPr/>
                    <a:lstStyle/>
                    <a:p>
                      <a:pPr algn="ctr"/>
                      <a:r>
                        <a:rPr lang="es-ES" dirty="0" smtClean="0"/>
                        <a:t>4</a:t>
                      </a:r>
                      <a:endParaRPr lang="es-ES" dirty="0"/>
                    </a:p>
                  </a:txBody>
                  <a:tcPr/>
                </a:tc>
                <a:tc>
                  <a:txBody>
                    <a:bodyPr/>
                    <a:lstStyle/>
                    <a:p>
                      <a:pPr algn="ctr"/>
                      <a:r>
                        <a:rPr lang="es-ES" dirty="0" smtClean="0"/>
                        <a:t>0,16</a:t>
                      </a:r>
                      <a:endParaRPr lang="es-ES" dirty="0"/>
                    </a:p>
                  </a:txBody>
                  <a:tcPr/>
                </a:tc>
                <a:tc>
                  <a:txBody>
                    <a:bodyPr/>
                    <a:lstStyle/>
                    <a:p>
                      <a:pPr algn="ctr"/>
                      <a:r>
                        <a:rPr lang="es-ES" dirty="0" smtClean="0"/>
                        <a:t>16</a:t>
                      </a:r>
                      <a:endParaRPr lang="es-ES" dirty="0"/>
                    </a:p>
                  </a:txBody>
                  <a:tcPr/>
                </a:tc>
                <a:extLst>
                  <a:ext uri="{0D108BD9-81ED-4DB2-BD59-A6C34878D82A}">
                    <a16:rowId xmlns:a16="http://schemas.microsoft.com/office/drawing/2014/main" val="10005"/>
                  </a:ext>
                </a:extLst>
              </a:tr>
              <a:tr h="370840">
                <a:tc>
                  <a:txBody>
                    <a:bodyPr/>
                    <a:lstStyle/>
                    <a:p>
                      <a:endParaRPr lang="es-ES" dirty="0"/>
                    </a:p>
                  </a:txBody>
                  <a:tcPr/>
                </a:tc>
                <a:tc>
                  <a:txBody>
                    <a:bodyPr/>
                    <a:lstStyle/>
                    <a:p>
                      <a:pPr algn="ctr"/>
                      <a:r>
                        <a:rPr lang="es-ES" dirty="0" smtClean="0"/>
                        <a:t>n = 25</a:t>
                      </a:r>
                      <a:endParaRPr lang="es-ES" dirty="0"/>
                    </a:p>
                  </a:txBody>
                  <a:tcPr/>
                </a:tc>
                <a:tc>
                  <a:txBody>
                    <a:bodyPr/>
                    <a:lstStyle/>
                    <a:p>
                      <a:pPr algn="ctr"/>
                      <a:r>
                        <a:rPr lang="es-ES" dirty="0" smtClean="0"/>
                        <a:t>1</a:t>
                      </a:r>
                      <a:endParaRPr lang="es-ES" dirty="0"/>
                    </a:p>
                  </a:txBody>
                  <a:tcPr/>
                </a:tc>
                <a:tc>
                  <a:txBody>
                    <a:bodyPr/>
                    <a:lstStyle/>
                    <a:p>
                      <a:pPr algn="ctr"/>
                      <a:r>
                        <a:rPr lang="es-ES" dirty="0" smtClean="0"/>
                        <a:t>100</a:t>
                      </a:r>
                      <a:endParaRPr lang="es-ES" dirty="0"/>
                    </a:p>
                  </a:txBody>
                  <a:tcP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5" name="4 CuadroTexto"/>
              <p:cNvSpPr txBox="1"/>
              <p:nvPr/>
            </p:nvSpPr>
            <p:spPr>
              <a:xfrm>
                <a:off x="899592" y="3789040"/>
                <a:ext cx="7344816" cy="1654235"/>
              </a:xfrm>
              <a:prstGeom prst="rect">
                <a:avLst/>
              </a:prstGeom>
              <a:noFill/>
            </p:spPr>
            <p:txBody>
              <a:bodyPr wrap="square" rtlCol="0">
                <a:spAutoFit/>
              </a:bodyPr>
              <a:lstStyle/>
              <a:p>
                <a:pPr algn="just"/>
                <a:r>
                  <a:rPr lang="es-ES" sz="2000" dirty="0" smtClean="0"/>
                  <a:t>Y la propiedad de la suma de frecuencias, utilizando el símbolo de sumatoria, se expresa de esta manera:</a:t>
                </a:r>
              </a:p>
              <a:p>
                <a:pPr algn="ctr"/>
                <a14:m>
                  <m:oMath xmlns:m="http://schemas.openxmlformats.org/officeDocument/2006/math">
                    <m:nary>
                      <m:naryPr>
                        <m:chr m:val="∑"/>
                        <m:ctrlPr>
                          <a:rPr lang="es-ES" sz="2000" i="1" smtClean="0">
                            <a:latin typeface="Cambria Math" panose="02040503050406030204" pitchFamily="18" charset="0"/>
                          </a:rPr>
                        </m:ctrlPr>
                      </m:naryPr>
                      <m:sub>
                        <m:r>
                          <m:rPr>
                            <m:brk m:alnAt="23"/>
                          </m:rPr>
                          <a:rPr lang="es-ES" sz="2000" b="0" i="1" smtClean="0">
                            <a:latin typeface="Cambria Math"/>
                          </a:rPr>
                          <m:t>𝑖</m:t>
                        </m:r>
                        <m:r>
                          <a:rPr lang="es-ES" sz="2000" b="0" i="1" smtClean="0">
                            <a:latin typeface="Cambria Math"/>
                          </a:rPr>
                          <m:t>=1</m:t>
                        </m:r>
                      </m:sub>
                      <m:sup>
                        <m:r>
                          <a:rPr lang="es-ES" sz="2000" b="0" i="1" smtClean="0">
                            <a:latin typeface="Cambria Math"/>
                          </a:rPr>
                          <m:t>5</m:t>
                        </m:r>
                      </m:sup>
                      <m:e>
                        <m:sSubSup>
                          <m:sSubSupPr>
                            <m:ctrlPr>
                              <a:rPr lang="es-ES" sz="2000" i="1" smtClean="0">
                                <a:latin typeface="Cambria Math" panose="02040503050406030204" pitchFamily="18" charset="0"/>
                              </a:rPr>
                            </m:ctrlPr>
                          </m:sSubSupPr>
                          <m:e>
                            <m:r>
                              <a:rPr lang="es-ES" sz="2000" b="0" i="1" smtClean="0">
                                <a:latin typeface="Cambria Math"/>
                              </a:rPr>
                              <m:t>𝑓</m:t>
                            </m:r>
                          </m:e>
                          <m:sub>
                            <m:r>
                              <a:rPr lang="es-ES" sz="2000" b="0" i="1" smtClean="0">
                                <a:latin typeface="Cambria Math"/>
                              </a:rPr>
                              <m:t>𝑖</m:t>
                            </m:r>
                          </m:sub>
                          <m:sup>
                            <m:r>
                              <a:rPr lang="es-ES" sz="2000" b="0" i="1" smtClean="0">
                                <a:latin typeface="Cambria Math" panose="02040503050406030204" pitchFamily="18" charset="0"/>
                              </a:rPr>
                              <m:t>′</m:t>
                            </m:r>
                          </m:sup>
                        </m:sSubSup>
                      </m:e>
                    </m:nary>
                  </m:oMath>
                </a14:m>
                <a:r>
                  <a:rPr lang="es-ES" sz="2000" dirty="0" smtClean="0"/>
                  <a:t>= 1 </a:t>
                </a:r>
              </a:p>
              <a:p>
                <a:pPr algn="just"/>
                <a:r>
                  <a:rPr lang="es-ES" sz="2000" dirty="0" smtClean="0"/>
                  <a:t>ya que ese símbolo representa en forma abreviada la suma: </a:t>
                </a:r>
                <a:r>
                  <a:rPr lang="es-ES" sz="2000" dirty="0" smtClean="0">
                    <a:solidFill>
                      <a:prstClr val="black">
                        <a:lumMod val="75000"/>
                        <a:lumOff val="25000"/>
                      </a:prstClr>
                    </a:solidFill>
                  </a:rPr>
                  <a:t>   </a:t>
                </a:r>
                <a:r>
                  <a:rPr lang="es-ES" sz="2000" i="1" dirty="0" smtClean="0">
                    <a:solidFill>
                      <a:prstClr val="black">
                        <a:lumMod val="75000"/>
                        <a:lumOff val="25000"/>
                      </a:prstClr>
                    </a:solidFill>
                    <a:latin typeface="Times New Roman" panose="02020603050405020304" pitchFamily="18" charset="0"/>
                    <a:cs typeface="Times New Roman" panose="02020603050405020304" pitchFamily="18" charset="0"/>
                  </a:rPr>
                  <a:t>f’</a:t>
                </a:r>
                <a:r>
                  <a:rPr lang="es-ES" sz="2000" i="1" baseline="-25000" dirty="0" smtClean="0">
                    <a:solidFill>
                      <a:prstClr val="black">
                        <a:lumMod val="75000"/>
                        <a:lumOff val="25000"/>
                      </a:prstClr>
                    </a:solidFill>
                    <a:latin typeface="Times New Roman" panose="02020603050405020304" pitchFamily="18" charset="0"/>
                    <a:cs typeface="Times New Roman" panose="02020603050405020304" pitchFamily="18" charset="0"/>
                  </a:rPr>
                  <a:t>1</a:t>
                </a:r>
                <a:r>
                  <a:rPr lang="es-ES" sz="2000" dirty="0" smtClean="0">
                    <a:solidFill>
                      <a:prstClr val="black">
                        <a:lumMod val="75000"/>
                        <a:lumOff val="25000"/>
                      </a:prstClr>
                    </a:solidFill>
                  </a:rPr>
                  <a:t>+ </a:t>
                </a:r>
                <a:r>
                  <a:rPr lang="es-ES" sz="2000" i="1" dirty="0" smtClean="0">
                    <a:solidFill>
                      <a:prstClr val="black">
                        <a:lumMod val="75000"/>
                        <a:lumOff val="25000"/>
                      </a:prstClr>
                    </a:solidFill>
                    <a:latin typeface="Times New Roman" panose="02020603050405020304" pitchFamily="18" charset="0"/>
                    <a:cs typeface="Times New Roman" panose="02020603050405020304" pitchFamily="18" charset="0"/>
                  </a:rPr>
                  <a:t>f’</a:t>
                </a:r>
                <a:r>
                  <a:rPr lang="es-ES" sz="2000" i="1" baseline="-25000" dirty="0" smtClean="0">
                    <a:solidFill>
                      <a:prstClr val="black">
                        <a:lumMod val="75000"/>
                        <a:lumOff val="25000"/>
                      </a:prstClr>
                    </a:solidFill>
                    <a:latin typeface="Times New Roman" panose="02020603050405020304" pitchFamily="18" charset="0"/>
                    <a:cs typeface="Times New Roman" panose="02020603050405020304" pitchFamily="18" charset="0"/>
                  </a:rPr>
                  <a:t>2</a:t>
                </a:r>
                <a:r>
                  <a:rPr lang="es-ES" sz="2000" dirty="0" smtClean="0">
                    <a:solidFill>
                      <a:prstClr val="black">
                        <a:lumMod val="75000"/>
                        <a:lumOff val="25000"/>
                      </a:prstClr>
                    </a:solidFill>
                  </a:rPr>
                  <a:t>+ </a:t>
                </a:r>
                <a:r>
                  <a:rPr lang="es-ES" sz="2000" i="1" dirty="0" smtClean="0">
                    <a:solidFill>
                      <a:prstClr val="black">
                        <a:lumMod val="75000"/>
                        <a:lumOff val="25000"/>
                      </a:prstClr>
                    </a:solidFill>
                    <a:latin typeface="Times New Roman" panose="02020603050405020304" pitchFamily="18" charset="0"/>
                    <a:cs typeface="Times New Roman" panose="02020603050405020304" pitchFamily="18" charset="0"/>
                  </a:rPr>
                  <a:t>f’</a:t>
                </a:r>
                <a:r>
                  <a:rPr lang="es-ES" sz="2000" i="1" baseline="-25000" dirty="0" smtClean="0">
                    <a:solidFill>
                      <a:prstClr val="black">
                        <a:lumMod val="75000"/>
                        <a:lumOff val="25000"/>
                      </a:prstClr>
                    </a:solidFill>
                    <a:latin typeface="Times New Roman" panose="02020603050405020304" pitchFamily="18" charset="0"/>
                    <a:cs typeface="Times New Roman" panose="02020603050405020304" pitchFamily="18" charset="0"/>
                  </a:rPr>
                  <a:t>3</a:t>
                </a:r>
                <a:r>
                  <a:rPr lang="es-ES" sz="2000" dirty="0" smtClean="0">
                    <a:solidFill>
                      <a:prstClr val="black">
                        <a:lumMod val="75000"/>
                        <a:lumOff val="25000"/>
                      </a:prstClr>
                    </a:solidFill>
                  </a:rPr>
                  <a:t>+ </a:t>
                </a:r>
                <a:r>
                  <a:rPr lang="es-ES" sz="2000" i="1" dirty="0">
                    <a:solidFill>
                      <a:prstClr val="black">
                        <a:lumMod val="75000"/>
                        <a:lumOff val="25000"/>
                      </a:prstClr>
                    </a:solidFill>
                    <a:latin typeface="Times New Roman" panose="02020603050405020304" pitchFamily="18" charset="0"/>
                    <a:cs typeface="Times New Roman" panose="02020603050405020304" pitchFamily="18" charset="0"/>
                  </a:rPr>
                  <a:t>f’</a:t>
                </a:r>
                <a:r>
                  <a:rPr lang="es-ES" sz="2000" i="1" baseline="-25000" dirty="0">
                    <a:solidFill>
                      <a:prstClr val="black">
                        <a:lumMod val="75000"/>
                        <a:lumOff val="25000"/>
                      </a:prstClr>
                    </a:solidFill>
                    <a:latin typeface="Times New Roman" panose="02020603050405020304" pitchFamily="18" charset="0"/>
                    <a:cs typeface="Times New Roman" panose="02020603050405020304" pitchFamily="18" charset="0"/>
                  </a:rPr>
                  <a:t>4</a:t>
                </a:r>
                <a:r>
                  <a:rPr lang="es-ES" sz="2000" dirty="0">
                    <a:solidFill>
                      <a:prstClr val="black">
                        <a:lumMod val="75000"/>
                        <a:lumOff val="25000"/>
                      </a:prstClr>
                    </a:solidFill>
                  </a:rPr>
                  <a:t> </a:t>
                </a:r>
                <a:r>
                  <a:rPr lang="es-ES" sz="2000" dirty="0" smtClean="0">
                    <a:solidFill>
                      <a:prstClr val="black">
                        <a:lumMod val="75000"/>
                        <a:lumOff val="25000"/>
                      </a:prstClr>
                    </a:solidFill>
                  </a:rPr>
                  <a:t>+ </a:t>
                </a:r>
                <a:r>
                  <a:rPr lang="es-ES" sz="2000" i="1" dirty="0">
                    <a:solidFill>
                      <a:prstClr val="black">
                        <a:lumMod val="75000"/>
                        <a:lumOff val="25000"/>
                      </a:prstClr>
                    </a:solidFill>
                    <a:latin typeface="Times New Roman" panose="02020603050405020304" pitchFamily="18" charset="0"/>
                    <a:cs typeface="Times New Roman" panose="02020603050405020304" pitchFamily="18" charset="0"/>
                  </a:rPr>
                  <a:t>f’</a:t>
                </a:r>
                <a:r>
                  <a:rPr lang="es-ES" sz="2000" i="1" baseline="-25000" dirty="0">
                    <a:solidFill>
                      <a:prstClr val="black">
                        <a:lumMod val="75000"/>
                        <a:lumOff val="25000"/>
                      </a:prstClr>
                    </a:solidFill>
                    <a:latin typeface="Times New Roman" panose="02020603050405020304" pitchFamily="18" charset="0"/>
                    <a:cs typeface="Times New Roman" panose="02020603050405020304" pitchFamily="18" charset="0"/>
                  </a:rPr>
                  <a:t>5</a:t>
                </a:r>
                <a:r>
                  <a:rPr lang="es-ES" sz="2000" dirty="0">
                    <a:solidFill>
                      <a:prstClr val="black">
                        <a:lumMod val="75000"/>
                        <a:lumOff val="25000"/>
                      </a:prstClr>
                    </a:solidFill>
                  </a:rPr>
                  <a:t> </a:t>
                </a:r>
                <a:endParaRPr lang="es-ES" sz="2000" dirty="0"/>
              </a:p>
            </p:txBody>
          </p:sp>
        </mc:Choice>
        <mc:Fallback xmlns="">
          <p:sp>
            <p:nvSpPr>
              <p:cNvPr id="5" name="4 CuadroTexto"/>
              <p:cNvSpPr txBox="1">
                <a:spLocks noRot="1" noChangeAspect="1" noMove="1" noResize="1" noEditPoints="1" noAdjustHandles="1" noChangeArrowheads="1" noChangeShapeType="1" noTextEdit="1"/>
              </p:cNvSpPr>
              <p:nvPr/>
            </p:nvSpPr>
            <p:spPr>
              <a:xfrm>
                <a:off x="899592" y="3789040"/>
                <a:ext cx="7344816" cy="1654235"/>
              </a:xfrm>
              <a:prstGeom prst="rect">
                <a:avLst/>
              </a:prstGeom>
              <a:blipFill>
                <a:blip r:embed="rId2"/>
                <a:stretch>
                  <a:fillRect l="-914" t="-2583" r="-914" b="-7011"/>
                </a:stretch>
              </a:blipFill>
            </p:spPr>
            <p:txBody>
              <a:bodyPr/>
              <a:lstStyle/>
              <a:p>
                <a:r>
                  <a:rPr lang="es-ES">
                    <a:noFill/>
                  </a:rPr>
                  <a:t> </a:t>
                </a:r>
              </a:p>
            </p:txBody>
          </p:sp>
        </mc:Fallback>
      </mc:AlternateContent>
    </p:spTree>
    <p:extLst>
      <p:ext uri="{BB962C8B-B14F-4D97-AF65-F5344CB8AC3E}">
        <p14:creationId xmlns:p14="http://schemas.microsoft.com/office/powerpoint/2010/main" val="1464205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436096" y="5373216"/>
            <a:ext cx="3560183" cy="1143000"/>
          </a:xfrm>
        </p:spPr>
        <p:txBody>
          <a:bodyPr/>
          <a:lstStyle/>
          <a:p>
            <a:pPr marL="0" indent="0">
              <a:buNone/>
            </a:pPr>
            <a:r>
              <a:rPr lang="es-ES" dirty="0" smtClean="0"/>
              <a:t>Frecuencias </a:t>
            </a:r>
            <a:br>
              <a:rPr lang="es-ES" dirty="0" smtClean="0"/>
            </a:br>
            <a:r>
              <a:rPr lang="es-ES" dirty="0" smtClean="0"/>
              <a:t>Acumuladas</a:t>
            </a:r>
            <a:endParaRPr lang="es-ES" dirty="0"/>
          </a:p>
        </p:txBody>
      </p:sp>
      <p:sp>
        <p:nvSpPr>
          <p:cNvPr id="3" name="2 Marcador de contenido"/>
          <p:cNvSpPr>
            <a:spLocks noGrp="1"/>
          </p:cNvSpPr>
          <p:nvPr>
            <p:ph sz="quarter" idx="13"/>
          </p:nvPr>
        </p:nvSpPr>
        <p:spPr>
          <a:xfrm>
            <a:off x="395536" y="260648"/>
            <a:ext cx="8037512" cy="2520280"/>
          </a:xfrm>
        </p:spPr>
        <p:txBody>
          <a:bodyPr>
            <a:normAutofit/>
          </a:bodyPr>
          <a:lstStyle/>
          <a:p>
            <a:pPr marL="45720" indent="0" algn="just">
              <a:buNone/>
            </a:pPr>
            <a:r>
              <a:rPr lang="es-ES" sz="2000" dirty="0" smtClean="0"/>
              <a:t>	Cuando la variable está medida en un nivel ordinal, </a:t>
            </a:r>
            <a:r>
              <a:rPr lang="es-ES" sz="2000" dirty="0" err="1" smtClean="0"/>
              <a:t>intervalar</a:t>
            </a:r>
            <a:r>
              <a:rPr lang="es-ES" sz="2000" dirty="0" smtClean="0"/>
              <a:t> o de razón y, por tanto, tiene sentido considerar un orden de sus valores, puede ser útil tener en cuenta la frecuencia de todos los valores menores o iguales a un valor dado </a:t>
            </a:r>
            <a:r>
              <a:rPr lang="es-ES" sz="2000" b="1" i="1" dirty="0" smtClean="0">
                <a:latin typeface="Times New Roman" panose="02020603050405020304" pitchFamily="18" charset="0"/>
                <a:cs typeface="Times New Roman" panose="02020603050405020304" pitchFamily="18" charset="0"/>
              </a:rPr>
              <a:t>x</a:t>
            </a:r>
            <a:r>
              <a:rPr lang="es-ES" sz="2000" b="1" i="1" baseline="-25000" dirty="0" smtClean="0">
                <a:latin typeface="Times New Roman" panose="02020603050405020304" pitchFamily="18" charset="0"/>
                <a:cs typeface="Times New Roman" panose="02020603050405020304" pitchFamily="18" charset="0"/>
              </a:rPr>
              <a:t>i </a:t>
            </a:r>
            <a:r>
              <a:rPr lang="es-ES" sz="2000" dirty="0" smtClean="0"/>
              <a:t>; es decir, la frecuencia acumulada (</a:t>
            </a:r>
            <a:r>
              <a:rPr lang="es-ES" sz="2000" b="1" i="1" dirty="0" smtClean="0">
                <a:latin typeface="Times New Roman" panose="02020603050405020304" pitchFamily="18" charset="0"/>
                <a:cs typeface="Times New Roman" panose="02020603050405020304" pitchFamily="18" charset="0"/>
              </a:rPr>
              <a:t>F</a:t>
            </a:r>
            <a:r>
              <a:rPr lang="es-ES" sz="2000" dirty="0" smtClean="0"/>
              <a:t>) en</a:t>
            </a:r>
            <a:r>
              <a:rPr lang="es-ES" sz="2000" i="1" dirty="0" smtClean="0">
                <a:solidFill>
                  <a:prstClr val="black">
                    <a:lumMod val="75000"/>
                    <a:lumOff val="25000"/>
                  </a:prstClr>
                </a:solidFill>
                <a:latin typeface="Times New Roman" panose="02020603050405020304" pitchFamily="18" charset="0"/>
                <a:cs typeface="Times New Roman" panose="02020603050405020304" pitchFamily="18" charset="0"/>
              </a:rPr>
              <a:t> </a:t>
            </a:r>
            <a:r>
              <a:rPr lang="es-ES" sz="2000" b="1" i="1" dirty="0">
                <a:solidFill>
                  <a:prstClr val="black">
                    <a:lumMod val="75000"/>
                    <a:lumOff val="25000"/>
                  </a:prstClr>
                </a:solidFill>
                <a:latin typeface="Times New Roman" panose="02020603050405020304" pitchFamily="18" charset="0"/>
                <a:cs typeface="Times New Roman" panose="02020603050405020304" pitchFamily="18" charset="0"/>
              </a:rPr>
              <a:t>x</a:t>
            </a:r>
            <a:r>
              <a:rPr lang="es-ES" sz="2000" b="1" i="1" baseline="-25000" dirty="0">
                <a:solidFill>
                  <a:prstClr val="black">
                    <a:lumMod val="75000"/>
                    <a:lumOff val="25000"/>
                  </a:prstClr>
                </a:solidFill>
                <a:latin typeface="Times New Roman" panose="02020603050405020304" pitchFamily="18" charset="0"/>
                <a:cs typeface="Times New Roman" panose="02020603050405020304" pitchFamily="18" charset="0"/>
              </a:rPr>
              <a:t>i</a:t>
            </a:r>
            <a:r>
              <a:rPr lang="es-ES" sz="2000" dirty="0" smtClean="0"/>
              <a:t>. Se puede acumula cualquier tipo de frecuencias (absoluta, relativa o porcentual).</a:t>
            </a:r>
          </a:p>
          <a:p>
            <a:pPr marL="45720" indent="0">
              <a:buNone/>
            </a:pPr>
            <a:r>
              <a:rPr lang="es-ES" sz="2000" dirty="0" smtClean="0"/>
              <a:t>Ejemplo: ¿Cómo percibe la calidad de su sueño nocturno?</a:t>
            </a:r>
            <a:endParaRPr lang="es-ES" sz="2000" dirty="0"/>
          </a:p>
        </p:txBody>
      </p:sp>
      <p:graphicFrame>
        <p:nvGraphicFramePr>
          <p:cNvPr id="4" name="3 Tabla"/>
          <p:cNvGraphicFramePr>
            <a:graphicFrameLocks noGrp="1"/>
          </p:cNvGraphicFramePr>
          <p:nvPr>
            <p:extLst>
              <p:ext uri="{D42A27DB-BD31-4B8C-83A1-F6EECF244321}">
                <p14:modId xmlns:p14="http://schemas.microsoft.com/office/powerpoint/2010/main" val="3603957809"/>
              </p:ext>
            </p:extLst>
          </p:nvPr>
        </p:nvGraphicFramePr>
        <p:xfrm>
          <a:off x="539552" y="2708920"/>
          <a:ext cx="4968550" cy="3413760"/>
        </p:xfrm>
        <a:graphic>
          <a:graphicData uri="http://schemas.openxmlformats.org/drawingml/2006/table">
            <a:tbl>
              <a:tblPr firstRow="1" bandRow="1">
                <a:tableStyleId>{5C22544A-7EE6-4342-B048-85BDC9FD1C3A}</a:tableStyleId>
              </a:tblPr>
              <a:tblGrid>
                <a:gridCol w="993710">
                  <a:extLst>
                    <a:ext uri="{9D8B030D-6E8A-4147-A177-3AD203B41FA5}">
                      <a16:colId xmlns:a16="http://schemas.microsoft.com/office/drawing/2014/main" val="20000"/>
                    </a:ext>
                  </a:extLst>
                </a:gridCol>
                <a:gridCol w="993710">
                  <a:extLst>
                    <a:ext uri="{9D8B030D-6E8A-4147-A177-3AD203B41FA5}">
                      <a16:colId xmlns:a16="http://schemas.microsoft.com/office/drawing/2014/main" val="20001"/>
                    </a:ext>
                  </a:extLst>
                </a:gridCol>
                <a:gridCol w="993710">
                  <a:extLst>
                    <a:ext uri="{9D8B030D-6E8A-4147-A177-3AD203B41FA5}">
                      <a16:colId xmlns:a16="http://schemas.microsoft.com/office/drawing/2014/main" val="20002"/>
                    </a:ext>
                  </a:extLst>
                </a:gridCol>
                <a:gridCol w="993710">
                  <a:extLst>
                    <a:ext uri="{9D8B030D-6E8A-4147-A177-3AD203B41FA5}">
                      <a16:colId xmlns:a16="http://schemas.microsoft.com/office/drawing/2014/main" val="20003"/>
                    </a:ext>
                  </a:extLst>
                </a:gridCol>
                <a:gridCol w="993710">
                  <a:extLst>
                    <a:ext uri="{9D8B030D-6E8A-4147-A177-3AD203B41FA5}">
                      <a16:colId xmlns:a16="http://schemas.microsoft.com/office/drawing/2014/main" val="20004"/>
                    </a:ext>
                  </a:extLst>
                </a:gridCol>
              </a:tblGrid>
              <a:tr h="533992">
                <a:tc>
                  <a:txBody>
                    <a:bodyPr/>
                    <a:lstStyle/>
                    <a:p>
                      <a:pPr algn="ctr"/>
                      <a:r>
                        <a:rPr lang="es-ES" dirty="0" smtClean="0"/>
                        <a:t>Calidad </a:t>
                      </a:r>
                      <a:r>
                        <a:rPr kumimoji="0" lang="es-ES" sz="2000" b="1" i="1" u="none" strike="noStrike" kern="1200" cap="none" spc="0" normalizeH="0" baseline="0" noProof="0" dirty="0" smtClean="0">
                          <a:ln>
                            <a:noFill/>
                          </a:ln>
                          <a:solidFill>
                            <a:schemeClr val="bg1"/>
                          </a:solidFill>
                          <a:effectLst/>
                          <a:uLnTx/>
                          <a:uFillTx/>
                          <a:latin typeface="Times New Roman" panose="02020603050405020304" pitchFamily="18" charset="0"/>
                          <a:ea typeface="+mn-ea"/>
                          <a:cs typeface="Times New Roman" panose="02020603050405020304" pitchFamily="18" charset="0"/>
                        </a:rPr>
                        <a:t>x</a:t>
                      </a:r>
                      <a:r>
                        <a:rPr kumimoji="0" lang="es-ES" sz="2000" b="1" i="1" u="none" strike="noStrike" kern="1200" cap="none" spc="0" normalizeH="0" baseline="-25000" noProof="0" dirty="0" smtClean="0">
                          <a:ln>
                            <a:noFill/>
                          </a:ln>
                          <a:solidFill>
                            <a:schemeClr val="bg1"/>
                          </a:solidFill>
                          <a:effectLst/>
                          <a:uLnTx/>
                          <a:uFillTx/>
                          <a:latin typeface="Times New Roman" panose="02020603050405020304" pitchFamily="18" charset="0"/>
                          <a:ea typeface="+mn-ea"/>
                          <a:cs typeface="Times New Roman" panose="02020603050405020304" pitchFamily="18" charset="0"/>
                        </a:rPr>
                        <a:t>i</a:t>
                      </a:r>
                      <a:endParaRPr lang="es-ES" b="1" dirty="0">
                        <a:solidFill>
                          <a:schemeClr val="bg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000" b="1" i="1"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f</a:t>
                      </a:r>
                      <a:r>
                        <a:rPr kumimoji="0" lang="es-ES" sz="2000" b="1" i="1" u="none" strike="noStrike" kern="1200" cap="none" spc="0" normalizeH="0" baseline="-2500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i</a:t>
                      </a:r>
                      <a:endParaRPr kumimoji="0" lang="es-ES" sz="1800" b="1" i="0" u="none" strike="noStrike" kern="1200" cap="none" spc="0" normalizeH="0" baseline="0" noProof="0" dirty="0">
                        <a:ln>
                          <a:noFill/>
                        </a:ln>
                        <a:solidFill>
                          <a:prstClr val="white"/>
                        </a:solidFill>
                        <a:effectLst/>
                        <a:uLnTx/>
                        <a:uFillTx/>
                        <a:latin typeface="+mn-lt"/>
                        <a:ea typeface="+mn-ea"/>
                        <a:cs typeface="+mn-cs"/>
                      </a:endParaRPr>
                    </a:p>
                  </a:txBody>
                  <a:tcPr/>
                </a:tc>
                <a:tc>
                  <a:txBody>
                    <a:bodyPr/>
                    <a:lstStyle/>
                    <a:p>
                      <a:pPr algn="ctr"/>
                      <a:r>
                        <a:rPr kumimoji="0" lang="es-ES" sz="2000" b="1" i="1" u="none" strike="noStrike" kern="1200" cap="none" spc="0" normalizeH="0" baseline="0" noProof="0" dirty="0" smtClean="0">
                          <a:ln>
                            <a:noFill/>
                          </a:ln>
                          <a:solidFill>
                            <a:schemeClr val="bg1"/>
                          </a:solidFill>
                          <a:effectLst/>
                          <a:uLnTx/>
                          <a:uFillTx/>
                          <a:latin typeface="Times New Roman" panose="02020603050405020304" pitchFamily="18" charset="0"/>
                          <a:ea typeface="+mn-ea"/>
                          <a:cs typeface="Times New Roman" panose="02020603050405020304" pitchFamily="18" charset="0"/>
                        </a:rPr>
                        <a:t>F</a:t>
                      </a:r>
                      <a:r>
                        <a:rPr kumimoji="0" lang="es-ES" sz="2000" b="1" i="1" u="none" strike="noStrike" kern="1200" cap="none" spc="0" normalizeH="0" baseline="-25000" noProof="0" dirty="0" smtClean="0">
                          <a:ln>
                            <a:noFill/>
                          </a:ln>
                          <a:solidFill>
                            <a:schemeClr val="bg1"/>
                          </a:solidFill>
                          <a:effectLst/>
                          <a:uLnTx/>
                          <a:uFillTx/>
                          <a:latin typeface="Times New Roman" panose="02020603050405020304" pitchFamily="18" charset="0"/>
                          <a:ea typeface="+mn-ea"/>
                          <a:cs typeface="Times New Roman" panose="02020603050405020304" pitchFamily="18" charset="0"/>
                        </a:rPr>
                        <a:t>i</a:t>
                      </a:r>
                      <a:endParaRPr lang="es-ES" dirty="0">
                        <a:solidFill>
                          <a:schemeClr val="bg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000" b="1" i="1"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f</a:t>
                      </a:r>
                      <a:r>
                        <a:rPr kumimoji="0" lang="es-ES" sz="2000" b="1" i="1" u="none" strike="noStrike" kern="1200" cap="none" spc="0" normalizeH="0" baseline="-2500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i</a:t>
                      </a:r>
                      <a:r>
                        <a:rPr kumimoji="0" lang="es-ES" sz="2000" b="1" i="1"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a:t>
                      </a:r>
                      <a:endParaRPr kumimoji="0" lang="es-ES" sz="1800" b="1" i="0" u="none" strike="noStrike" kern="1200" cap="none" spc="0" normalizeH="0" baseline="0" noProof="0" dirty="0" smtClean="0">
                        <a:ln>
                          <a:noFill/>
                        </a:ln>
                        <a:solidFill>
                          <a:prstClr val="white"/>
                        </a:solidFill>
                        <a:effectLst/>
                        <a:uLnTx/>
                        <a:uFillTx/>
                        <a:latin typeface="+mn-lt"/>
                        <a:ea typeface="+mn-ea"/>
                        <a:cs typeface="+mn-cs"/>
                      </a:endParaRPr>
                    </a:p>
                    <a:p>
                      <a:endParaRPr lang="es-E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000" b="1" i="1"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F</a:t>
                      </a:r>
                      <a:r>
                        <a:rPr kumimoji="0" lang="es-ES" sz="2000" b="1" i="1" u="none" strike="noStrike" kern="1200" cap="none" spc="0" normalizeH="0" baseline="-2500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i</a:t>
                      </a:r>
                      <a:r>
                        <a:rPr kumimoji="0" lang="es-ES" sz="2000" b="1" i="1"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a:t>
                      </a:r>
                      <a:endParaRPr kumimoji="0" lang="es-ES" sz="1800" b="1" i="0" u="none" strike="noStrike" kern="1200" cap="none" spc="0" normalizeH="0" baseline="0" noProof="0" dirty="0" smtClean="0">
                        <a:ln>
                          <a:noFill/>
                        </a:ln>
                        <a:solidFill>
                          <a:prstClr val="white"/>
                        </a:solidFill>
                        <a:effectLst/>
                        <a:uLnTx/>
                        <a:uFillTx/>
                        <a:latin typeface="+mn-lt"/>
                        <a:ea typeface="+mn-ea"/>
                        <a:cs typeface="+mn-cs"/>
                      </a:endParaRPr>
                    </a:p>
                    <a:p>
                      <a:endParaRPr lang="es-ES" dirty="0"/>
                    </a:p>
                  </a:txBody>
                  <a:tcPr/>
                </a:tc>
                <a:extLst>
                  <a:ext uri="{0D108BD9-81ED-4DB2-BD59-A6C34878D82A}">
                    <a16:rowId xmlns:a16="http://schemas.microsoft.com/office/drawing/2014/main" val="10000"/>
                  </a:ext>
                </a:extLst>
              </a:tr>
              <a:tr h="295314">
                <a:tc>
                  <a:txBody>
                    <a:bodyPr/>
                    <a:lstStyle/>
                    <a:p>
                      <a:r>
                        <a:rPr lang="es-ES" dirty="0" smtClean="0"/>
                        <a:t>Muy mala</a:t>
                      </a:r>
                      <a:endParaRPr lang="es-ES" dirty="0"/>
                    </a:p>
                  </a:txBody>
                  <a:tcPr/>
                </a:tc>
                <a:tc>
                  <a:txBody>
                    <a:bodyPr/>
                    <a:lstStyle/>
                    <a:p>
                      <a:pPr algn="ctr"/>
                      <a:r>
                        <a:rPr lang="es-ES" dirty="0" smtClean="0"/>
                        <a:t>32</a:t>
                      </a:r>
                      <a:endParaRPr lang="es-ES" dirty="0"/>
                    </a:p>
                  </a:txBody>
                  <a:tcPr/>
                </a:tc>
                <a:tc>
                  <a:txBody>
                    <a:bodyPr/>
                    <a:lstStyle/>
                    <a:p>
                      <a:pPr algn="ctr"/>
                      <a:r>
                        <a:rPr lang="es-ES" dirty="0" smtClean="0"/>
                        <a:t>32</a:t>
                      </a:r>
                      <a:endParaRPr lang="es-ES" dirty="0"/>
                    </a:p>
                  </a:txBody>
                  <a:tcPr/>
                </a:tc>
                <a:tc>
                  <a:txBody>
                    <a:bodyPr/>
                    <a:lstStyle/>
                    <a:p>
                      <a:pPr algn="ctr"/>
                      <a:r>
                        <a:rPr lang="es-ES" dirty="0" smtClean="0"/>
                        <a:t>16</a:t>
                      </a:r>
                      <a:endParaRPr lang="es-ES" dirty="0"/>
                    </a:p>
                  </a:txBody>
                  <a:tcPr/>
                </a:tc>
                <a:tc>
                  <a:txBody>
                    <a:bodyPr/>
                    <a:lstStyle/>
                    <a:p>
                      <a:pPr algn="ctr"/>
                      <a:r>
                        <a:rPr lang="es-ES" dirty="0" smtClean="0"/>
                        <a:t>16</a:t>
                      </a:r>
                      <a:endParaRPr lang="es-ES" dirty="0"/>
                    </a:p>
                  </a:txBody>
                  <a:tcPr/>
                </a:tc>
                <a:extLst>
                  <a:ext uri="{0D108BD9-81ED-4DB2-BD59-A6C34878D82A}">
                    <a16:rowId xmlns:a16="http://schemas.microsoft.com/office/drawing/2014/main" val="10001"/>
                  </a:ext>
                </a:extLst>
              </a:tr>
              <a:tr h="295314">
                <a:tc>
                  <a:txBody>
                    <a:bodyPr/>
                    <a:lstStyle/>
                    <a:p>
                      <a:r>
                        <a:rPr lang="es-ES" dirty="0" smtClean="0"/>
                        <a:t>Mala</a:t>
                      </a:r>
                      <a:endParaRPr lang="es-ES" dirty="0"/>
                    </a:p>
                  </a:txBody>
                  <a:tcPr/>
                </a:tc>
                <a:tc>
                  <a:txBody>
                    <a:bodyPr/>
                    <a:lstStyle/>
                    <a:p>
                      <a:pPr algn="ctr"/>
                      <a:r>
                        <a:rPr lang="es-ES" dirty="0" smtClean="0"/>
                        <a:t>46</a:t>
                      </a:r>
                      <a:endParaRPr lang="es-ES" dirty="0"/>
                    </a:p>
                  </a:txBody>
                  <a:tcPr/>
                </a:tc>
                <a:tc>
                  <a:txBody>
                    <a:bodyPr/>
                    <a:lstStyle/>
                    <a:p>
                      <a:pPr algn="ctr"/>
                      <a:r>
                        <a:rPr lang="es-ES" dirty="0" smtClean="0"/>
                        <a:t>78</a:t>
                      </a:r>
                      <a:endParaRPr lang="es-ES" dirty="0"/>
                    </a:p>
                  </a:txBody>
                  <a:tcPr/>
                </a:tc>
                <a:tc>
                  <a:txBody>
                    <a:bodyPr/>
                    <a:lstStyle/>
                    <a:p>
                      <a:pPr algn="ctr"/>
                      <a:r>
                        <a:rPr lang="es-ES" dirty="0" smtClean="0"/>
                        <a:t>23</a:t>
                      </a:r>
                      <a:endParaRPr lang="es-ES" dirty="0"/>
                    </a:p>
                  </a:txBody>
                  <a:tcPr/>
                </a:tc>
                <a:tc>
                  <a:txBody>
                    <a:bodyPr/>
                    <a:lstStyle/>
                    <a:p>
                      <a:pPr algn="ctr"/>
                      <a:r>
                        <a:rPr lang="es-ES" dirty="0" smtClean="0"/>
                        <a:t>39</a:t>
                      </a:r>
                      <a:endParaRPr lang="es-ES" dirty="0"/>
                    </a:p>
                  </a:txBody>
                  <a:tcPr/>
                </a:tc>
                <a:extLst>
                  <a:ext uri="{0D108BD9-81ED-4DB2-BD59-A6C34878D82A}">
                    <a16:rowId xmlns:a16="http://schemas.microsoft.com/office/drawing/2014/main" val="10002"/>
                  </a:ext>
                </a:extLst>
              </a:tr>
              <a:tr h="295314">
                <a:tc>
                  <a:txBody>
                    <a:bodyPr/>
                    <a:lstStyle/>
                    <a:p>
                      <a:r>
                        <a:rPr lang="es-ES" dirty="0" smtClean="0"/>
                        <a:t>Regular</a:t>
                      </a:r>
                      <a:endParaRPr lang="es-ES" dirty="0"/>
                    </a:p>
                  </a:txBody>
                  <a:tcPr/>
                </a:tc>
                <a:tc>
                  <a:txBody>
                    <a:bodyPr/>
                    <a:lstStyle/>
                    <a:p>
                      <a:pPr algn="ctr"/>
                      <a:r>
                        <a:rPr lang="es-ES" dirty="0" smtClean="0"/>
                        <a:t>55</a:t>
                      </a:r>
                      <a:endParaRPr lang="es-ES" dirty="0"/>
                    </a:p>
                  </a:txBody>
                  <a:tcPr/>
                </a:tc>
                <a:tc>
                  <a:txBody>
                    <a:bodyPr/>
                    <a:lstStyle/>
                    <a:p>
                      <a:pPr algn="ctr"/>
                      <a:r>
                        <a:rPr lang="es-ES" dirty="0" smtClean="0"/>
                        <a:t>133</a:t>
                      </a:r>
                      <a:endParaRPr lang="es-ES" dirty="0"/>
                    </a:p>
                  </a:txBody>
                  <a:tcPr/>
                </a:tc>
                <a:tc>
                  <a:txBody>
                    <a:bodyPr/>
                    <a:lstStyle/>
                    <a:p>
                      <a:pPr algn="ctr"/>
                      <a:r>
                        <a:rPr lang="es-ES" dirty="0" smtClean="0"/>
                        <a:t>27,5</a:t>
                      </a:r>
                      <a:endParaRPr lang="es-ES" dirty="0"/>
                    </a:p>
                  </a:txBody>
                  <a:tcPr/>
                </a:tc>
                <a:tc>
                  <a:txBody>
                    <a:bodyPr/>
                    <a:lstStyle/>
                    <a:p>
                      <a:pPr algn="ctr"/>
                      <a:r>
                        <a:rPr lang="es-ES" dirty="0" smtClean="0"/>
                        <a:t>66,5</a:t>
                      </a:r>
                      <a:endParaRPr lang="es-ES" dirty="0"/>
                    </a:p>
                  </a:txBody>
                  <a:tcPr/>
                </a:tc>
                <a:extLst>
                  <a:ext uri="{0D108BD9-81ED-4DB2-BD59-A6C34878D82A}">
                    <a16:rowId xmlns:a16="http://schemas.microsoft.com/office/drawing/2014/main" val="10003"/>
                  </a:ext>
                </a:extLst>
              </a:tr>
              <a:tr h="295314">
                <a:tc>
                  <a:txBody>
                    <a:bodyPr/>
                    <a:lstStyle/>
                    <a:p>
                      <a:r>
                        <a:rPr lang="es-ES" dirty="0" smtClean="0"/>
                        <a:t>Buena</a:t>
                      </a:r>
                      <a:endParaRPr lang="es-ES" dirty="0"/>
                    </a:p>
                  </a:txBody>
                  <a:tcPr/>
                </a:tc>
                <a:tc>
                  <a:txBody>
                    <a:bodyPr/>
                    <a:lstStyle/>
                    <a:p>
                      <a:pPr algn="ctr"/>
                      <a:r>
                        <a:rPr lang="es-ES" dirty="0" smtClean="0"/>
                        <a:t>40</a:t>
                      </a:r>
                      <a:endParaRPr lang="es-ES" dirty="0"/>
                    </a:p>
                  </a:txBody>
                  <a:tcPr/>
                </a:tc>
                <a:tc>
                  <a:txBody>
                    <a:bodyPr/>
                    <a:lstStyle/>
                    <a:p>
                      <a:pPr algn="ctr"/>
                      <a:r>
                        <a:rPr lang="es-ES" dirty="0" smtClean="0"/>
                        <a:t>173</a:t>
                      </a:r>
                      <a:endParaRPr lang="es-ES" dirty="0"/>
                    </a:p>
                  </a:txBody>
                  <a:tcPr/>
                </a:tc>
                <a:tc>
                  <a:txBody>
                    <a:bodyPr/>
                    <a:lstStyle/>
                    <a:p>
                      <a:pPr algn="ctr"/>
                      <a:r>
                        <a:rPr lang="es-ES" dirty="0" smtClean="0"/>
                        <a:t>20</a:t>
                      </a:r>
                      <a:endParaRPr lang="es-ES" dirty="0"/>
                    </a:p>
                  </a:txBody>
                  <a:tcPr/>
                </a:tc>
                <a:tc>
                  <a:txBody>
                    <a:bodyPr/>
                    <a:lstStyle/>
                    <a:p>
                      <a:pPr algn="ctr"/>
                      <a:r>
                        <a:rPr lang="es-ES" dirty="0" smtClean="0"/>
                        <a:t>86,5</a:t>
                      </a:r>
                      <a:endParaRPr lang="es-ES" dirty="0"/>
                    </a:p>
                  </a:txBody>
                  <a:tcPr/>
                </a:tc>
                <a:extLst>
                  <a:ext uri="{0D108BD9-81ED-4DB2-BD59-A6C34878D82A}">
                    <a16:rowId xmlns:a16="http://schemas.microsoft.com/office/drawing/2014/main" val="10004"/>
                  </a:ext>
                </a:extLst>
              </a:tr>
              <a:tr h="509720">
                <a:tc>
                  <a:txBody>
                    <a:bodyPr/>
                    <a:lstStyle/>
                    <a:p>
                      <a:r>
                        <a:rPr lang="es-ES" dirty="0" smtClean="0"/>
                        <a:t>Muy buena</a:t>
                      </a:r>
                      <a:endParaRPr lang="es-ES" dirty="0"/>
                    </a:p>
                  </a:txBody>
                  <a:tcPr/>
                </a:tc>
                <a:tc>
                  <a:txBody>
                    <a:bodyPr/>
                    <a:lstStyle/>
                    <a:p>
                      <a:pPr algn="ctr"/>
                      <a:r>
                        <a:rPr lang="es-ES" dirty="0" smtClean="0"/>
                        <a:t>27</a:t>
                      </a:r>
                      <a:endParaRPr lang="es-ES" dirty="0"/>
                    </a:p>
                  </a:txBody>
                  <a:tcPr/>
                </a:tc>
                <a:tc>
                  <a:txBody>
                    <a:bodyPr/>
                    <a:lstStyle/>
                    <a:p>
                      <a:pPr algn="ctr"/>
                      <a:r>
                        <a:rPr lang="es-ES" dirty="0" smtClean="0"/>
                        <a:t>200</a:t>
                      </a:r>
                      <a:endParaRPr lang="es-ES" dirty="0"/>
                    </a:p>
                  </a:txBody>
                  <a:tcPr/>
                </a:tc>
                <a:tc>
                  <a:txBody>
                    <a:bodyPr/>
                    <a:lstStyle/>
                    <a:p>
                      <a:pPr algn="ctr"/>
                      <a:r>
                        <a:rPr lang="es-ES" dirty="0" smtClean="0"/>
                        <a:t>13,5</a:t>
                      </a:r>
                      <a:endParaRPr lang="es-ES" dirty="0"/>
                    </a:p>
                  </a:txBody>
                  <a:tcPr/>
                </a:tc>
                <a:tc>
                  <a:txBody>
                    <a:bodyPr/>
                    <a:lstStyle/>
                    <a:p>
                      <a:pPr algn="ctr"/>
                      <a:r>
                        <a:rPr lang="es-ES" dirty="0" smtClean="0"/>
                        <a:t>100</a:t>
                      </a:r>
                      <a:endParaRPr lang="es-ES" dirty="0"/>
                    </a:p>
                  </a:txBody>
                  <a:tcPr/>
                </a:tc>
                <a:extLst>
                  <a:ext uri="{0D108BD9-81ED-4DB2-BD59-A6C34878D82A}">
                    <a16:rowId xmlns:a16="http://schemas.microsoft.com/office/drawing/2014/main" val="10005"/>
                  </a:ext>
                </a:extLst>
              </a:tr>
              <a:tr h="295314">
                <a:tc>
                  <a:txBody>
                    <a:bodyPr/>
                    <a:lstStyle/>
                    <a:p>
                      <a:endParaRPr lang="es-ES" dirty="0"/>
                    </a:p>
                  </a:txBody>
                  <a:tcPr/>
                </a:tc>
                <a:tc>
                  <a:txBody>
                    <a:bodyPr/>
                    <a:lstStyle/>
                    <a:p>
                      <a:pPr algn="ctr"/>
                      <a:r>
                        <a:rPr lang="es-ES" dirty="0" smtClean="0"/>
                        <a:t>200</a:t>
                      </a:r>
                      <a:endParaRPr lang="es-ES" dirty="0"/>
                    </a:p>
                  </a:txBody>
                  <a:tcPr/>
                </a:tc>
                <a:tc>
                  <a:txBody>
                    <a:bodyPr/>
                    <a:lstStyle/>
                    <a:p>
                      <a:pPr algn="ctr"/>
                      <a:endParaRPr lang="es-ES"/>
                    </a:p>
                  </a:txBody>
                  <a:tcPr/>
                </a:tc>
                <a:tc>
                  <a:txBody>
                    <a:bodyPr/>
                    <a:lstStyle/>
                    <a:p>
                      <a:pPr algn="ctr"/>
                      <a:r>
                        <a:rPr lang="es-ES" dirty="0" smtClean="0"/>
                        <a:t>100</a:t>
                      </a:r>
                      <a:endParaRPr lang="es-ES" dirty="0"/>
                    </a:p>
                  </a:txBody>
                  <a:tcPr/>
                </a:tc>
                <a:tc>
                  <a:txBody>
                    <a:bodyPr/>
                    <a:lstStyle/>
                    <a:p>
                      <a:pPr algn="ctr"/>
                      <a:endParaRPr lang="es-ES" dirty="0"/>
                    </a:p>
                  </a:txBody>
                  <a:tcPr/>
                </a:tc>
                <a:extLst>
                  <a:ext uri="{0D108BD9-81ED-4DB2-BD59-A6C34878D82A}">
                    <a16:rowId xmlns:a16="http://schemas.microsoft.com/office/drawing/2014/main" val="10006"/>
                  </a:ext>
                </a:extLst>
              </a:tr>
            </a:tbl>
          </a:graphicData>
        </a:graphic>
      </p:graphicFrame>
      <p:sp>
        <p:nvSpPr>
          <p:cNvPr id="5" name="4 CuadroTexto"/>
          <p:cNvSpPr txBox="1"/>
          <p:nvPr/>
        </p:nvSpPr>
        <p:spPr>
          <a:xfrm>
            <a:off x="5593140" y="3717032"/>
            <a:ext cx="3312368" cy="923330"/>
          </a:xfrm>
          <a:prstGeom prst="rect">
            <a:avLst/>
          </a:prstGeom>
          <a:noFill/>
        </p:spPr>
        <p:txBody>
          <a:bodyPr wrap="square" rtlCol="0">
            <a:spAutoFit/>
          </a:bodyPr>
          <a:lstStyle/>
          <a:p>
            <a:pPr algn="just"/>
            <a:r>
              <a:rPr lang="es-ES" i="1" dirty="0" smtClean="0"/>
              <a:t>El 66,5% de los encuestados percibe la calidad de su sueño como, a lo sumo, “regular”. </a:t>
            </a:r>
            <a:endParaRPr lang="es-ES" i="1" dirty="0"/>
          </a:p>
        </p:txBody>
      </p:sp>
    </p:spTree>
    <p:extLst>
      <p:ext uri="{BB962C8B-B14F-4D97-AF65-F5344CB8AC3E}">
        <p14:creationId xmlns:p14="http://schemas.microsoft.com/office/powerpoint/2010/main" val="1184336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652120" y="5013176"/>
            <a:ext cx="3085728" cy="1505104"/>
          </a:xfrm>
        </p:spPr>
        <p:txBody>
          <a:bodyPr/>
          <a:lstStyle/>
          <a:p>
            <a:pPr marL="0" indent="0">
              <a:buNone/>
            </a:pPr>
            <a:r>
              <a:rPr lang="es-ES" dirty="0" smtClean="0"/>
              <a:t>Gráficos o </a:t>
            </a:r>
            <a:br>
              <a:rPr lang="es-ES" dirty="0" smtClean="0"/>
            </a:br>
            <a:r>
              <a:rPr lang="es-ES" dirty="0" smtClean="0"/>
              <a:t>Diagramas</a:t>
            </a:r>
            <a:endParaRPr lang="es-ES" dirty="0"/>
          </a:p>
        </p:txBody>
      </p:sp>
      <p:sp>
        <p:nvSpPr>
          <p:cNvPr id="3" name="2 Marcador de contenido"/>
          <p:cNvSpPr>
            <a:spLocks noGrp="1"/>
          </p:cNvSpPr>
          <p:nvPr>
            <p:ph sz="quarter" idx="13"/>
          </p:nvPr>
        </p:nvSpPr>
        <p:spPr>
          <a:xfrm>
            <a:off x="431539" y="332656"/>
            <a:ext cx="8193073" cy="1512168"/>
          </a:xfrm>
        </p:spPr>
        <p:txBody>
          <a:bodyPr/>
          <a:lstStyle/>
          <a:p>
            <a:pPr marL="45720" indent="0" algn="just">
              <a:buNone/>
            </a:pPr>
            <a:r>
              <a:rPr lang="es-ES" dirty="0" smtClean="0"/>
              <a:t>	Para una visualización directa de la información contenida en una tabla de frecuencias son útiles los gráficos o diagramas. Los hay adecuados según el nivel de medición y el tipo de variable, a saber:</a:t>
            </a:r>
          </a:p>
          <a:p>
            <a:pPr marL="45720" indent="0">
              <a:buNone/>
            </a:pPr>
            <a:endParaRPr lang="es-ES" dirty="0" smtClean="0"/>
          </a:p>
          <a:p>
            <a:pPr marL="45720" indent="0">
              <a:buNone/>
            </a:pPr>
            <a:endParaRPr lang="es-ES" dirty="0"/>
          </a:p>
        </p:txBody>
      </p:sp>
      <p:sp>
        <p:nvSpPr>
          <p:cNvPr id="5" name="4 CuadroTexto"/>
          <p:cNvSpPr txBox="1"/>
          <p:nvPr/>
        </p:nvSpPr>
        <p:spPr>
          <a:xfrm>
            <a:off x="5955293" y="1988602"/>
            <a:ext cx="2669320" cy="430887"/>
          </a:xfrm>
          <a:prstGeom prst="rect">
            <a:avLst/>
          </a:prstGeom>
          <a:noFill/>
        </p:spPr>
        <p:txBody>
          <a:bodyPr wrap="none" rtlCol="0">
            <a:spAutoFit/>
          </a:bodyPr>
          <a:lstStyle/>
          <a:p>
            <a:r>
              <a:rPr lang="es-ES" sz="2200" dirty="0" smtClean="0"/>
              <a:t>Cualitativa Nominal</a:t>
            </a:r>
            <a:endParaRPr lang="es-ES" sz="2200" dirty="0"/>
          </a:p>
        </p:txBody>
      </p:sp>
      <p:sp>
        <p:nvSpPr>
          <p:cNvPr id="6" name="5 CuadroTexto"/>
          <p:cNvSpPr txBox="1"/>
          <p:nvPr/>
        </p:nvSpPr>
        <p:spPr>
          <a:xfrm>
            <a:off x="5940152" y="2726084"/>
            <a:ext cx="2545890" cy="430887"/>
          </a:xfrm>
          <a:prstGeom prst="rect">
            <a:avLst/>
          </a:prstGeom>
          <a:noFill/>
        </p:spPr>
        <p:txBody>
          <a:bodyPr wrap="none" rtlCol="0">
            <a:spAutoFit/>
          </a:bodyPr>
          <a:lstStyle/>
          <a:p>
            <a:r>
              <a:rPr lang="es-ES" sz="2200" dirty="0"/>
              <a:t>Cualitativa</a:t>
            </a:r>
            <a:r>
              <a:rPr lang="es-ES" dirty="0" smtClean="0"/>
              <a:t> </a:t>
            </a:r>
            <a:r>
              <a:rPr lang="es-ES" sz="2200" dirty="0"/>
              <a:t>Ordinal</a:t>
            </a:r>
          </a:p>
        </p:txBody>
      </p:sp>
      <p:sp>
        <p:nvSpPr>
          <p:cNvPr id="7" name="6 CuadroTexto"/>
          <p:cNvSpPr txBox="1"/>
          <p:nvPr/>
        </p:nvSpPr>
        <p:spPr>
          <a:xfrm>
            <a:off x="5920930" y="3512058"/>
            <a:ext cx="2820003" cy="430887"/>
          </a:xfrm>
          <a:prstGeom prst="rect">
            <a:avLst/>
          </a:prstGeom>
          <a:noFill/>
        </p:spPr>
        <p:txBody>
          <a:bodyPr wrap="none" rtlCol="0">
            <a:spAutoFit/>
          </a:bodyPr>
          <a:lstStyle/>
          <a:p>
            <a:r>
              <a:rPr lang="es-ES" sz="2200" dirty="0"/>
              <a:t>Cuantitativa</a:t>
            </a:r>
            <a:r>
              <a:rPr lang="es-ES" dirty="0" smtClean="0"/>
              <a:t> </a:t>
            </a:r>
            <a:r>
              <a:rPr lang="es-ES" sz="2200" dirty="0"/>
              <a:t>discreta</a:t>
            </a:r>
          </a:p>
        </p:txBody>
      </p:sp>
      <p:sp>
        <p:nvSpPr>
          <p:cNvPr id="8" name="7 CuadroTexto"/>
          <p:cNvSpPr txBox="1"/>
          <p:nvPr/>
        </p:nvSpPr>
        <p:spPr>
          <a:xfrm>
            <a:off x="5940152" y="4266999"/>
            <a:ext cx="2898550" cy="430887"/>
          </a:xfrm>
          <a:prstGeom prst="rect">
            <a:avLst/>
          </a:prstGeom>
          <a:noFill/>
        </p:spPr>
        <p:txBody>
          <a:bodyPr wrap="none" rtlCol="0">
            <a:spAutoFit/>
          </a:bodyPr>
          <a:lstStyle/>
          <a:p>
            <a:r>
              <a:rPr lang="es-ES" sz="2200" dirty="0"/>
              <a:t>Cuantitativa</a:t>
            </a:r>
            <a:r>
              <a:rPr lang="es-ES" dirty="0" smtClean="0"/>
              <a:t> </a:t>
            </a:r>
            <a:r>
              <a:rPr lang="es-ES" sz="2200" dirty="0"/>
              <a:t>continua</a:t>
            </a:r>
          </a:p>
        </p:txBody>
      </p:sp>
      <p:sp>
        <p:nvSpPr>
          <p:cNvPr id="9" name="8 CuadroTexto"/>
          <p:cNvSpPr txBox="1"/>
          <p:nvPr/>
        </p:nvSpPr>
        <p:spPr>
          <a:xfrm>
            <a:off x="431540" y="1988603"/>
            <a:ext cx="4536504" cy="430887"/>
          </a:xfrm>
          <a:prstGeom prst="rect">
            <a:avLst/>
          </a:prstGeom>
          <a:noFill/>
        </p:spPr>
        <p:txBody>
          <a:bodyPr wrap="square" rtlCol="0">
            <a:spAutoFit/>
          </a:bodyPr>
          <a:lstStyle/>
          <a:p>
            <a:pPr algn="just"/>
            <a:r>
              <a:rPr lang="es-ES" sz="2200" dirty="0" smtClean="0"/>
              <a:t>de sectores (circular o de tortas)</a:t>
            </a:r>
            <a:endParaRPr lang="es-ES" sz="2200" dirty="0"/>
          </a:p>
        </p:txBody>
      </p:sp>
      <p:sp>
        <p:nvSpPr>
          <p:cNvPr id="10" name="9 CuadroTexto"/>
          <p:cNvSpPr txBox="1"/>
          <p:nvPr/>
        </p:nvSpPr>
        <p:spPr>
          <a:xfrm>
            <a:off x="429356" y="2510641"/>
            <a:ext cx="4538688" cy="430887"/>
          </a:xfrm>
          <a:prstGeom prst="rect">
            <a:avLst/>
          </a:prstGeom>
          <a:noFill/>
        </p:spPr>
        <p:txBody>
          <a:bodyPr wrap="square" rtlCol="0">
            <a:spAutoFit/>
          </a:bodyPr>
          <a:lstStyle/>
          <a:p>
            <a:pPr algn="just"/>
            <a:r>
              <a:rPr lang="es-ES" sz="2200" dirty="0" smtClean="0"/>
              <a:t>de barras anchas o de rectángulos</a:t>
            </a:r>
            <a:endParaRPr lang="es-ES" sz="2200" dirty="0"/>
          </a:p>
        </p:txBody>
      </p:sp>
      <p:sp>
        <p:nvSpPr>
          <p:cNvPr id="11" name="10 CuadroTexto"/>
          <p:cNvSpPr txBox="1"/>
          <p:nvPr/>
        </p:nvSpPr>
        <p:spPr>
          <a:xfrm>
            <a:off x="420045" y="3024825"/>
            <a:ext cx="4464496" cy="430887"/>
          </a:xfrm>
          <a:prstGeom prst="rect">
            <a:avLst/>
          </a:prstGeom>
          <a:noFill/>
        </p:spPr>
        <p:txBody>
          <a:bodyPr wrap="square" rtlCol="0">
            <a:spAutoFit/>
          </a:bodyPr>
          <a:lstStyle/>
          <a:p>
            <a:pPr algn="just"/>
            <a:r>
              <a:rPr lang="es-ES" sz="2200" dirty="0" smtClean="0"/>
              <a:t>de bastones o barras delgadas</a:t>
            </a:r>
            <a:endParaRPr lang="es-ES" sz="2200" dirty="0"/>
          </a:p>
        </p:txBody>
      </p:sp>
      <p:sp>
        <p:nvSpPr>
          <p:cNvPr id="12" name="11 CuadroTexto"/>
          <p:cNvSpPr txBox="1"/>
          <p:nvPr/>
        </p:nvSpPr>
        <p:spPr>
          <a:xfrm>
            <a:off x="475481" y="4469880"/>
            <a:ext cx="4352926" cy="430887"/>
          </a:xfrm>
          <a:prstGeom prst="rect">
            <a:avLst/>
          </a:prstGeom>
          <a:noFill/>
        </p:spPr>
        <p:txBody>
          <a:bodyPr wrap="square" rtlCol="0">
            <a:spAutoFit/>
          </a:bodyPr>
          <a:lstStyle/>
          <a:p>
            <a:r>
              <a:rPr lang="es-ES" sz="2200" dirty="0" smtClean="0"/>
              <a:t>escalonado (para la </a:t>
            </a:r>
            <a:r>
              <a:rPr lang="es-ES" sz="2200" dirty="0" err="1" smtClean="0"/>
              <a:t>frec</a:t>
            </a:r>
            <a:r>
              <a:rPr lang="es-ES" sz="2200" dirty="0" smtClean="0"/>
              <a:t>. </a:t>
            </a:r>
            <a:r>
              <a:rPr lang="es-ES" sz="2200" dirty="0" err="1" smtClean="0"/>
              <a:t>acum</a:t>
            </a:r>
            <a:r>
              <a:rPr lang="es-ES" sz="2200" dirty="0" smtClean="0"/>
              <a:t>.)</a:t>
            </a:r>
            <a:endParaRPr lang="es-ES" sz="2200" dirty="0"/>
          </a:p>
        </p:txBody>
      </p:sp>
      <p:sp>
        <p:nvSpPr>
          <p:cNvPr id="13" name="12 CuadroTexto"/>
          <p:cNvSpPr txBox="1"/>
          <p:nvPr/>
        </p:nvSpPr>
        <p:spPr>
          <a:xfrm>
            <a:off x="2765693" y="3512058"/>
            <a:ext cx="2084551" cy="430887"/>
          </a:xfrm>
          <a:prstGeom prst="rect">
            <a:avLst/>
          </a:prstGeom>
          <a:noFill/>
        </p:spPr>
        <p:txBody>
          <a:bodyPr wrap="square" rtlCol="0">
            <a:spAutoFit/>
          </a:bodyPr>
          <a:lstStyle/>
          <a:p>
            <a:r>
              <a:rPr lang="es-ES" sz="2200" dirty="0" smtClean="0"/>
              <a:t>de tallo y hoja</a:t>
            </a:r>
            <a:endParaRPr lang="es-ES" sz="2200" dirty="0"/>
          </a:p>
        </p:txBody>
      </p:sp>
      <p:sp>
        <p:nvSpPr>
          <p:cNvPr id="14" name="13 CuadroTexto"/>
          <p:cNvSpPr txBox="1"/>
          <p:nvPr/>
        </p:nvSpPr>
        <p:spPr>
          <a:xfrm>
            <a:off x="2387974" y="4038993"/>
            <a:ext cx="2321879" cy="430887"/>
          </a:xfrm>
          <a:prstGeom prst="rect">
            <a:avLst/>
          </a:prstGeom>
          <a:noFill/>
        </p:spPr>
        <p:txBody>
          <a:bodyPr wrap="square" rtlCol="0">
            <a:spAutoFit/>
          </a:bodyPr>
          <a:lstStyle/>
          <a:p>
            <a:r>
              <a:rPr lang="es-ES" sz="2200" dirty="0" smtClean="0"/>
              <a:t>de caja y bigotes</a:t>
            </a:r>
            <a:endParaRPr lang="es-ES" sz="2200" dirty="0"/>
          </a:p>
        </p:txBody>
      </p:sp>
      <p:sp>
        <p:nvSpPr>
          <p:cNvPr id="15" name="14 CuadroTexto"/>
          <p:cNvSpPr txBox="1"/>
          <p:nvPr/>
        </p:nvSpPr>
        <p:spPr>
          <a:xfrm>
            <a:off x="485646" y="4900767"/>
            <a:ext cx="4342762" cy="769441"/>
          </a:xfrm>
          <a:prstGeom prst="rect">
            <a:avLst/>
          </a:prstGeom>
          <a:noFill/>
        </p:spPr>
        <p:txBody>
          <a:bodyPr wrap="square" rtlCol="0">
            <a:spAutoFit/>
          </a:bodyPr>
          <a:lstStyle/>
          <a:p>
            <a:r>
              <a:rPr lang="es-ES" sz="2200" dirty="0" smtClean="0"/>
              <a:t>Histograma, Polígono de frecuencias y Ojiva de Galton</a:t>
            </a:r>
            <a:endParaRPr lang="es-ES" sz="2200" dirty="0"/>
          </a:p>
        </p:txBody>
      </p:sp>
      <p:cxnSp>
        <p:nvCxnSpPr>
          <p:cNvPr id="20" name="19 Conector curvado"/>
          <p:cNvCxnSpPr>
            <a:stCxn id="9" idx="3"/>
            <a:endCxn id="5" idx="1"/>
          </p:cNvCxnSpPr>
          <p:nvPr/>
        </p:nvCxnSpPr>
        <p:spPr>
          <a:xfrm flipV="1">
            <a:off x="4968044" y="2204046"/>
            <a:ext cx="987249" cy="1"/>
          </a:xfrm>
          <a:prstGeom prst="curvedConnector3">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1" name="20 Conector curvado"/>
          <p:cNvCxnSpPr>
            <a:stCxn id="10" idx="3"/>
            <a:endCxn id="6" idx="1"/>
          </p:cNvCxnSpPr>
          <p:nvPr/>
        </p:nvCxnSpPr>
        <p:spPr>
          <a:xfrm>
            <a:off x="4968044" y="2726085"/>
            <a:ext cx="972108" cy="215443"/>
          </a:xfrm>
          <a:prstGeom prst="curvedConnector3">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5" name="24 Conector curvado"/>
          <p:cNvCxnSpPr>
            <a:stCxn id="10" idx="3"/>
          </p:cNvCxnSpPr>
          <p:nvPr/>
        </p:nvCxnSpPr>
        <p:spPr>
          <a:xfrm flipV="1">
            <a:off x="4968044" y="2356447"/>
            <a:ext cx="1139649" cy="369638"/>
          </a:xfrm>
          <a:prstGeom prst="curvedConnector3">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9" name="28 Conector curvado"/>
          <p:cNvCxnSpPr>
            <a:stCxn id="11" idx="3"/>
          </p:cNvCxnSpPr>
          <p:nvPr/>
        </p:nvCxnSpPr>
        <p:spPr>
          <a:xfrm>
            <a:off x="4884541" y="3240269"/>
            <a:ext cx="1036389" cy="332747"/>
          </a:xfrm>
          <a:prstGeom prst="curvedConnector3">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4" name="33 Conector curvado"/>
          <p:cNvCxnSpPr>
            <a:stCxn id="13" idx="3"/>
            <a:endCxn id="7" idx="1"/>
          </p:cNvCxnSpPr>
          <p:nvPr/>
        </p:nvCxnSpPr>
        <p:spPr>
          <a:xfrm>
            <a:off x="4850244" y="3727502"/>
            <a:ext cx="1070686" cy="12700"/>
          </a:xfrm>
          <a:prstGeom prst="curvedConnector3">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7" name="36 Conector curvado"/>
          <p:cNvCxnSpPr>
            <a:stCxn id="13" idx="3"/>
            <a:endCxn id="8" idx="1"/>
          </p:cNvCxnSpPr>
          <p:nvPr/>
        </p:nvCxnSpPr>
        <p:spPr>
          <a:xfrm>
            <a:off x="4850244" y="3727502"/>
            <a:ext cx="1089908" cy="754941"/>
          </a:xfrm>
          <a:prstGeom prst="curvedConnector3">
            <a:avLst>
              <a:gd name="adj1" fmla="val 50000"/>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0" name="39 Conector curvado"/>
          <p:cNvCxnSpPr>
            <a:stCxn id="14" idx="3"/>
          </p:cNvCxnSpPr>
          <p:nvPr/>
        </p:nvCxnSpPr>
        <p:spPr>
          <a:xfrm flipV="1">
            <a:off x="4709853" y="3861048"/>
            <a:ext cx="1245440" cy="393389"/>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52 Conector curvado"/>
          <p:cNvCxnSpPr/>
          <p:nvPr/>
        </p:nvCxnSpPr>
        <p:spPr>
          <a:xfrm>
            <a:off x="4828407" y="4266999"/>
            <a:ext cx="1111745" cy="314129"/>
          </a:xfrm>
          <a:prstGeom prst="curvedConnector3">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55 Conector curvado"/>
          <p:cNvCxnSpPr>
            <a:stCxn id="12" idx="3"/>
          </p:cNvCxnSpPr>
          <p:nvPr/>
        </p:nvCxnSpPr>
        <p:spPr>
          <a:xfrm flipV="1">
            <a:off x="4828407" y="3942945"/>
            <a:ext cx="1126886" cy="742379"/>
          </a:xfrm>
          <a:prstGeom prst="curvedConnector3">
            <a:avLst>
              <a:gd name="adj1" fmla="val 50000"/>
            </a:avLst>
          </a:prstGeom>
          <a:ln w="2540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66" name="65 Conector curvado"/>
          <p:cNvCxnSpPr>
            <a:stCxn id="15" idx="3"/>
          </p:cNvCxnSpPr>
          <p:nvPr/>
        </p:nvCxnSpPr>
        <p:spPr>
          <a:xfrm flipV="1">
            <a:off x="4828408" y="4697886"/>
            <a:ext cx="1126885" cy="587602"/>
          </a:xfrm>
          <a:prstGeom prst="curved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3372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nodeType="after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par>
                          <p:cTn id="19" fill="hold">
                            <p:stCondLst>
                              <p:cond delay="0"/>
                            </p:stCondLst>
                            <p:childTnLst>
                              <p:par>
                                <p:cTn id="20" presetID="22" presetClass="entr" presetSubtype="8" fill="hold" nodeType="after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left)">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left)">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childTnLst>
                                </p:cTn>
                              </p:par>
                            </p:childTnLst>
                          </p:cTn>
                        </p:par>
                        <p:par>
                          <p:cTn id="36" fill="hold">
                            <p:stCondLst>
                              <p:cond delay="0"/>
                            </p:stCondLst>
                            <p:childTnLst>
                              <p:par>
                                <p:cTn id="37" presetID="22" presetClass="entr" presetSubtype="8"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wipe(left)">
                                      <p:cBhvr>
                                        <p:cTn id="39" dur="5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childTnLst>
                                </p:cTn>
                              </p:par>
                            </p:childTnLst>
                          </p:cTn>
                        </p:par>
                        <p:par>
                          <p:cTn id="48" fill="hold">
                            <p:stCondLst>
                              <p:cond delay="0"/>
                            </p:stCondLst>
                            <p:childTnLst>
                              <p:par>
                                <p:cTn id="49" presetID="22" presetClass="entr" presetSubtype="8" fill="hold" nodeType="afterEffect">
                                  <p:stCondLst>
                                    <p:cond delay="0"/>
                                  </p:stCondLst>
                                  <p:childTnLst>
                                    <p:set>
                                      <p:cBhvr>
                                        <p:cTn id="50" dur="1" fill="hold">
                                          <p:stCondLst>
                                            <p:cond delay="0"/>
                                          </p:stCondLst>
                                        </p:cTn>
                                        <p:tgtEl>
                                          <p:spTgt spid="34"/>
                                        </p:tgtEl>
                                        <p:attrNameLst>
                                          <p:attrName>style.visibility</p:attrName>
                                        </p:attrNameLst>
                                      </p:cBhvr>
                                      <p:to>
                                        <p:strVal val="visible"/>
                                      </p:to>
                                    </p:set>
                                    <p:animEffect transition="in" filter="wipe(left)">
                                      <p:cBhvr>
                                        <p:cTn id="51" dur="500"/>
                                        <p:tgtEl>
                                          <p:spTgt spid="34"/>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37"/>
                                        </p:tgtEl>
                                        <p:attrNameLst>
                                          <p:attrName>style.visibility</p:attrName>
                                        </p:attrNameLst>
                                      </p:cBhvr>
                                      <p:to>
                                        <p:strVal val="visible"/>
                                      </p:to>
                                    </p:set>
                                    <p:animEffect transition="in" filter="wipe(left)">
                                      <p:cBhvr>
                                        <p:cTn id="56" dur="500"/>
                                        <p:tgtEl>
                                          <p:spTgt spid="37"/>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childTnLst>
                                </p:cTn>
                              </p:par>
                            </p:childTnLst>
                          </p:cTn>
                        </p:par>
                        <p:par>
                          <p:cTn id="65" fill="hold">
                            <p:stCondLst>
                              <p:cond delay="0"/>
                            </p:stCondLst>
                            <p:childTnLst>
                              <p:par>
                                <p:cTn id="66" presetID="22" presetClass="entr" presetSubtype="4" fill="hold"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wipe(down)">
                                      <p:cBhvr>
                                        <p:cTn id="68" dur="500"/>
                                        <p:tgtEl>
                                          <p:spTgt spid="4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53"/>
                                        </p:tgtEl>
                                        <p:attrNameLst>
                                          <p:attrName>style.visibility</p:attrName>
                                        </p:attrNameLst>
                                      </p:cBhvr>
                                      <p:to>
                                        <p:strVal val="visible"/>
                                      </p:to>
                                    </p:set>
                                    <p:animEffect transition="in" filter="wipe(left)">
                                      <p:cBhvr>
                                        <p:cTn id="73" dur="500"/>
                                        <p:tgtEl>
                                          <p:spTgt spid="53"/>
                                        </p:tgtEl>
                                      </p:cBhvr>
                                    </p:animEffec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12"/>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56"/>
                                        </p:tgtEl>
                                        <p:attrNameLst>
                                          <p:attrName>style.visibility</p:attrName>
                                        </p:attrNameLst>
                                      </p:cBhvr>
                                      <p:to>
                                        <p:strVal val="visible"/>
                                      </p:to>
                                    </p:set>
                                    <p:animEffect transition="in" filter="wipe(left)">
                                      <p:cBhvr>
                                        <p:cTn id="82" dur="500"/>
                                        <p:tgtEl>
                                          <p:spTgt spid="56"/>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5"/>
                                        </p:tgtEl>
                                        <p:attrNameLst>
                                          <p:attrName>style.visibility</p:attrName>
                                        </p:attrNameLst>
                                      </p:cBhvr>
                                      <p:to>
                                        <p:strVal val="visible"/>
                                      </p:to>
                                    </p:set>
                                  </p:childTnLst>
                                </p:cTn>
                              </p:par>
                            </p:childTnLst>
                          </p:cTn>
                        </p:par>
                        <p:par>
                          <p:cTn id="87" fill="hold">
                            <p:stCondLst>
                              <p:cond delay="0"/>
                            </p:stCondLst>
                            <p:childTnLst>
                              <p:par>
                                <p:cTn id="88" presetID="22" presetClass="entr" presetSubtype="4" fill="hold" nodeType="afterEffect">
                                  <p:stCondLst>
                                    <p:cond delay="0"/>
                                  </p:stCondLst>
                                  <p:childTnLst>
                                    <p:set>
                                      <p:cBhvr>
                                        <p:cTn id="89" dur="1" fill="hold">
                                          <p:stCondLst>
                                            <p:cond delay="0"/>
                                          </p:stCondLst>
                                        </p:cTn>
                                        <p:tgtEl>
                                          <p:spTgt spid="66"/>
                                        </p:tgtEl>
                                        <p:attrNameLst>
                                          <p:attrName>style.visibility</p:attrName>
                                        </p:attrNameLst>
                                      </p:cBhvr>
                                      <p:to>
                                        <p:strVal val="visible"/>
                                      </p:to>
                                    </p:set>
                                    <p:animEffect transition="in" filter="wipe(down)">
                                      <p:cBhvr>
                                        <p:cTn id="90"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5" grpId="0"/>
    </p:bldLst>
  </p:timing>
</p:sld>
</file>

<file path=ppt/theme/theme1.xml><?xml version="1.0" encoding="utf-8"?>
<a:theme xmlns:a="http://schemas.openxmlformats.org/drawingml/2006/main" name="Transmisión de listas">
  <a:themeElements>
    <a:clrScheme name="Transmisión de listas">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Transmisión de listas">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nsmisión de listas">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er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erfi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Slipstream</Template>
  <TotalTime>9484</TotalTime>
  <Words>2846</Words>
  <Application>Microsoft Office PowerPoint</Application>
  <PresentationFormat>Presentación en pantalla (4:3)</PresentationFormat>
  <Paragraphs>320</Paragraphs>
  <Slides>24</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24</vt:i4>
      </vt:variant>
    </vt:vector>
  </HeadingPairs>
  <TitlesOfParts>
    <vt:vector size="34" baseType="lpstr">
      <vt:lpstr>Arial Narrow</vt:lpstr>
      <vt:lpstr>Calibri</vt:lpstr>
      <vt:lpstr>Cambria Math</vt:lpstr>
      <vt:lpstr>Courier New</vt:lpstr>
      <vt:lpstr>Georgia</vt:lpstr>
      <vt:lpstr>Times New Roman</vt:lpstr>
      <vt:lpstr>Trebuchet MS</vt:lpstr>
      <vt:lpstr>Verdana</vt:lpstr>
      <vt:lpstr>Wingdings</vt:lpstr>
      <vt:lpstr>Transmisión de listas</vt:lpstr>
      <vt:lpstr>Distribuciones de Frecuencia</vt:lpstr>
      <vt:lpstr>Frecuencia Absoluta</vt:lpstr>
      <vt:lpstr>Presentación de PowerPoint</vt:lpstr>
      <vt:lpstr>Presentación de PowerPoint</vt:lpstr>
      <vt:lpstr>Tabla de Frecuencias</vt:lpstr>
      <vt:lpstr>Notación</vt:lpstr>
      <vt:lpstr>Notación</vt:lpstr>
      <vt:lpstr>Frecuencias  Acumuladas</vt:lpstr>
      <vt:lpstr>Gráficos o  Diagramas</vt:lpstr>
      <vt:lpstr>Gráfico  de Sectores</vt:lpstr>
      <vt:lpstr>Gráfico  de Barras Anchas </vt:lpstr>
      <vt:lpstr>Presentación de PowerPoint</vt:lpstr>
      <vt:lpstr>Gráfico  de Barras Delgadas (Bastones)</vt:lpstr>
      <vt:lpstr>Gráfico  de Barras Adyacentes</vt:lpstr>
      <vt:lpstr>Intervalos de Clase</vt:lpstr>
      <vt:lpstr>Variables Discretas o Continuas, según su Distribución de Frecuencias</vt:lpstr>
      <vt:lpstr>Histograma Polígono de Frecuencias</vt:lpstr>
      <vt:lpstr>Histograma Polígono de Frecuencias</vt:lpstr>
      <vt:lpstr>Histograma Polígono de Frecuencias</vt:lpstr>
      <vt:lpstr>Ojiva de Galton</vt:lpstr>
      <vt:lpstr>Ojiva de Galton</vt:lpstr>
      <vt:lpstr>Diagrama de Escalera</vt:lpstr>
      <vt:lpstr>Diagrama  de Tallo-Hoja</vt:lpstr>
      <vt:lpstr>Diagrama  de Tallo-Hoja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ESTADÍSTICA  CÁTEDRA I</dc:title>
  <dc:creator>Silvia</dc:creator>
  <cp:lastModifiedBy>Silvia</cp:lastModifiedBy>
  <cp:revision>247</cp:revision>
  <dcterms:created xsi:type="dcterms:W3CDTF">2020-03-14T21:31:48Z</dcterms:created>
  <dcterms:modified xsi:type="dcterms:W3CDTF">2020-09-01T20:33:38Z</dcterms:modified>
</cp:coreProperties>
</file>